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1" r:id="rId5"/>
    <p:sldId id="263" r:id="rId6"/>
  </p:sldIdLst>
  <p:sldSz cx="14630400" cy="8229600"/>
  <p:notesSz cx="8229600" cy="14630400"/>
  <p:embeddedFontLst>
    <p:embeddedFont>
      <p:font typeface="Geist" pitchFamily="2" charset="77"/>
      <p:regular r:id="rId8"/>
    </p:embeddedFont>
    <p:embeddedFont>
      <p:font typeface="Mangal" panose="02040503050203030202" pitchFamily="18" charset="0"/>
      <p:regular r:id="rId9"/>
      <p:bold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111C"/>
    <a:srgbClr val="0F111F"/>
    <a:srgbClr val="0F1525"/>
    <a:srgbClr val="0F182A"/>
    <a:srgbClr val="12182A"/>
    <a:srgbClr val="121C2D"/>
    <a:srgbClr val="11202D"/>
    <a:srgbClr val="112031"/>
    <a:srgbClr val="121E2E"/>
    <a:srgbClr val="0F0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86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20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7310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A8894-F358-6CE2-CCDB-276B26444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58AB1-B356-EF5F-BC4F-1520E2378B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C8A83-C9DC-E1C6-459E-4B6E2B8B1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DE354-B367-C0E6-2C93-C69F5902D0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1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5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36" y="5059725"/>
            <a:ext cx="979816" cy="979816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588" y="5059725"/>
            <a:ext cx="979816" cy="979816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128" y="5059725"/>
            <a:ext cx="979816" cy="979816"/>
          </a:xfrm>
          <a:prstGeom prst="rect">
            <a:avLst/>
          </a:prstGeom>
        </p:spPr>
      </p:pic>
      <p:sp>
        <p:nvSpPr>
          <p:cNvPr id="61" name="Text 47"/>
          <p:cNvSpPr/>
          <p:nvPr/>
        </p:nvSpPr>
        <p:spPr>
          <a:xfrm>
            <a:off x="396835" y="9381053"/>
            <a:ext cx="4031694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0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Sharpening the Tools</a:t>
            </a:r>
            <a:endParaRPr lang="en-US" sz="3050" dirty="0"/>
          </a:p>
        </p:txBody>
      </p:sp>
      <p:pic>
        <p:nvPicPr>
          <p:cNvPr id="62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341" y="10041076"/>
            <a:ext cx="170021" cy="221099"/>
          </a:xfrm>
          <a:prstGeom prst="rect">
            <a:avLst/>
          </a:prstGeom>
        </p:spPr>
      </p:pic>
      <p:sp>
        <p:nvSpPr>
          <p:cNvPr id="63" name="Text 48"/>
          <p:cNvSpPr/>
          <p:nvPr/>
        </p:nvSpPr>
        <p:spPr>
          <a:xfrm>
            <a:off x="765334" y="10059591"/>
            <a:ext cx="1804154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Data Quality is Paramount</a:t>
            </a:r>
            <a:endParaRPr lang="en-US" sz="1100" dirty="0"/>
          </a:p>
        </p:txBody>
      </p:sp>
      <p:sp>
        <p:nvSpPr>
          <p:cNvPr id="64" name="Text 49"/>
          <p:cNvSpPr/>
          <p:nvPr/>
        </p:nvSpPr>
        <p:spPr>
          <a:xfrm>
            <a:off x="765334" y="10311884"/>
            <a:ext cx="4149209" cy="294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Accurate and diverse data is the foundation for effective AI models. Continuous refinement is key.</a:t>
            </a:r>
            <a:endParaRPr lang="en-US" sz="850" dirty="0"/>
          </a:p>
        </p:txBody>
      </p:sp>
      <p:pic>
        <p:nvPicPr>
          <p:cNvPr id="65" name="Image 1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732" y="10041076"/>
            <a:ext cx="170021" cy="221099"/>
          </a:xfrm>
          <a:prstGeom prst="rect">
            <a:avLst/>
          </a:prstGeom>
        </p:spPr>
      </p:pic>
      <p:sp>
        <p:nvSpPr>
          <p:cNvPr id="66" name="Text 50"/>
          <p:cNvSpPr/>
          <p:nvPr/>
        </p:nvSpPr>
        <p:spPr>
          <a:xfrm>
            <a:off x="5424726" y="10059591"/>
            <a:ext cx="1428988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Iterative AI Adoption</a:t>
            </a:r>
            <a:endParaRPr lang="en-US" sz="1100" dirty="0"/>
          </a:p>
        </p:txBody>
      </p:sp>
      <p:sp>
        <p:nvSpPr>
          <p:cNvPr id="67" name="Text 51"/>
          <p:cNvSpPr/>
          <p:nvPr/>
        </p:nvSpPr>
        <p:spPr>
          <a:xfrm>
            <a:off x="5424726" y="10311884"/>
            <a:ext cx="4149328" cy="294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Successful AI integration is a journey, not a destination. Adapt, learn, and iterate constantly.</a:t>
            </a:r>
            <a:endParaRPr lang="en-US" sz="850" dirty="0"/>
          </a:p>
        </p:txBody>
      </p:sp>
      <p:pic>
        <p:nvPicPr>
          <p:cNvPr id="68" name="Image 1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8243" y="10041076"/>
            <a:ext cx="170021" cy="221099"/>
          </a:xfrm>
          <a:prstGeom prst="rect">
            <a:avLst/>
          </a:prstGeom>
        </p:spPr>
      </p:pic>
      <p:sp>
        <p:nvSpPr>
          <p:cNvPr id="69" name="Text 52"/>
          <p:cNvSpPr/>
          <p:nvPr/>
        </p:nvSpPr>
        <p:spPr>
          <a:xfrm>
            <a:off x="10084237" y="10059591"/>
            <a:ext cx="1654254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Human Context Matters</a:t>
            </a:r>
            <a:endParaRPr lang="en-US" sz="1100" dirty="0"/>
          </a:p>
        </p:txBody>
      </p:sp>
      <p:sp>
        <p:nvSpPr>
          <p:cNvPr id="70" name="Text 53"/>
          <p:cNvSpPr/>
          <p:nvPr/>
        </p:nvSpPr>
        <p:spPr>
          <a:xfrm>
            <a:off x="10084237" y="10311884"/>
            <a:ext cx="4149209" cy="294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AI amplifies human capabilities; understanding human needs and ethics guides development.</a:t>
            </a:r>
            <a:endParaRPr lang="en-US" sz="850" dirty="0"/>
          </a:p>
        </p:txBody>
      </p:sp>
      <p:sp>
        <p:nvSpPr>
          <p:cNvPr id="71" name="Shape 54"/>
          <p:cNvSpPr/>
          <p:nvPr/>
        </p:nvSpPr>
        <p:spPr>
          <a:xfrm>
            <a:off x="396835" y="10790889"/>
            <a:ext cx="13836729" cy="21788"/>
          </a:xfrm>
          <a:prstGeom prst="rect">
            <a:avLst/>
          </a:prstGeom>
          <a:solidFill>
            <a:srgbClr val="EBEDF0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2" name="Text 55"/>
          <p:cNvSpPr/>
          <p:nvPr/>
        </p:nvSpPr>
        <p:spPr>
          <a:xfrm>
            <a:off x="396835" y="10982682"/>
            <a:ext cx="4160044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0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What's the Next Tool?</a:t>
            </a:r>
            <a:endParaRPr lang="en-US" sz="3050" dirty="0"/>
          </a:p>
        </p:txBody>
      </p:sp>
      <p:sp>
        <p:nvSpPr>
          <p:cNvPr id="73" name="Shape 56"/>
          <p:cNvSpPr/>
          <p:nvPr/>
        </p:nvSpPr>
        <p:spPr>
          <a:xfrm>
            <a:off x="396835" y="11661219"/>
            <a:ext cx="4536638" cy="789027"/>
          </a:xfrm>
          <a:prstGeom prst="roundRect">
            <a:avLst>
              <a:gd name="adj" fmla="val 34497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4" name="Text 57"/>
          <p:cNvSpPr/>
          <p:nvPr/>
        </p:nvSpPr>
        <p:spPr>
          <a:xfrm>
            <a:off x="517803" y="11782187"/>
            <a:ext cx="1417558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Mobile Deployment</a:t>
            </a:r>
            <a:endParaRPr lang="en-US" sz="1100" dirty="0"/>
          </a:p>
        </p:txBody>
      </p:sp>
      <p:sp>
        <p:nvSpPr>
          <p:cNvPr id="75" name="Text 58"/>
          <p:cNvSpPr/>
          <p:nvPr/>
        </p:nvSpPr>
        <p:spPr>
          <a:xfrm>
            <a:off x="517803" y="12034480"/>
            <a:ext cx="4294703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Bringing AI capabilities to users on-the-go with seamless mobile integration.</a:t>
            </a:r>
            <a:endParaRPr lang="en-US" sz="850" dirty="0"/>
          </a:p>
        </p:txBody>
      </p:sp>
      <p:sp>
        <p:nvSpPr>
          <p:cNvPr id="76" name="Shape 59"/>
          <p:cNvSpPr/>
          <p:nvPr/>
        </p:nvSpPr>
        <p:spPr>
          <a:xfrm>
            <a:off x="5046821" y="11661219"/>
            <a:ext cx="4536638" cy="789027"/>
          </a:xfrm>
          <a:prstGeom prst="roundRect">
            <a:avLst>
              <a:gd name="adj" fmla="val 34497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7" name="Text 60"/>
          <p:cNvSpPr/>
          <p:nvPr/>
        </p:nvSpPr>
        <p:spPr>
          <a:xfrm>
            <a:off x="5167789" y="11782187"/>
            <a:ext cx="1417558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CX Exploration</a:t>
            </a:r>
            <a:endParaRPr lang="en-US" sz="1100" dirty="0"/>
          </a:p>
        </p:txBody>
      </p:sp>
      <p:sp>
        <p:nvSpPr>
          <p:cNvPr id="78" name="Text 61"/>
          <p:cNvSpPr/>
          <p:nvPr/>
        </p:nvSpPr>
        <p:spPr>
          <a:xfrm>
            <a:off x="5167789" y="12034480"/>
            <a:ext cx="4294703" cy="294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Investigating how AI can redefine and enhance customer experiences across touchpoints.</a:t>
            </a:r>
            <a:endParaRPr lang="en-US" sz="850" dirty="0"/>
          </a:p>
        </p:txBody>
      </p:sp>
      <p:sp>
        <p:nvSpPr>
          <p:cNvPr id="79" name="Shape 62"/>
          <p:cNvSpPr/>
          <p:nvPr/>
        </p:nvSpPr>
        <p:spPr>
          <a:xfrm>
            <a:off x="9696807" y="11661219"/>
            <a:ext cx="4536638" cy="789027"/>
          </a:xfrm>
          <a:prstGeom prst="roundRect">
            <a:avLst>
              <a:gd name="adj" fmla="val 34497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0" name="Text 63"/>
          <p:cNvSpPr/>
          <p:nvPr/>
        </p:nvSpPr>
        <p:spPr>
          <a:xfrm>
            <a:off x="9817775" y="11782187"/>
            <a:ext cx="1417558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Expanding Toolbox</a:t>
            </a:r>
            <a:endParaRPr lang="en-US" sz="1100" dirty="0"/>
          </a:p>
        </p:txBody>
      </p:sp>
      <p:sp>
        <p:nvSpPr>
          <p:cNvPr id="81" name="Text 64"/>
          <p:cNvSpPr/>
          <p:nvPr/>
        </p:nvSpPr>
        <p:spPr>
          <a:xfrm>
            <a:off x="9817775" y="12034480"/>
            <a:ext cx="4294703" cy="294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Continuously learning new frameworks, techniques, and strategic applications for AI.</a:t>
            </a:r>
            <a:endParaRPr lang="en-US" sz="850" dirty="0"/>
          </a:p>
        </p:txBody>
      </p:sp>
      <p:sp>
        <p:nvSpPr>
          <p:cNvPr id="82" name="Text 65"/>
          <p:cNvSpPr/>
          <p:nvPr/>
        </p:nvSpPr>
        <p:spPr>
          <a:xfrm>
            <a:off x="396835" y="12577763"/>
            <a:ext cx="13836729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8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Which AI tool should every consultant master first? Share your thoughts!</a:t>
            </a:r>
            <a:endParaRPr lang="en-US" sz="85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7077363-048A-10AC-BFF7-DC827918CCB8}"/>
              </a:ext>
            </a:extLst>
          </p:cNvPr>
          <p:cNvSpPr txBox="1"/>
          <p:nvPr/>
        </p:nvSpPr>
        <p:spPr>
          <a:xfrm>
            <a:off x="646997" y="409516"/>
            <a:ext cx="78197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Rounded MT Bold" panose="020F0704030504030204" pitchFamily="34" charset="77"/>
                <a:cs typeface="Mangal" panose="02040503050203030202" pitchFamily="18" charset="0"/>
              </a:rPr>
              <a:t>Building AI Strategy + Adoption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C7E238-F5E5-0EF3-EB12-375ACB6B7DE1}"/>
              </a:ext>
            </a:extLst>
          </p:cNvPr>
          <p:cNvSpPr txBox="1"/>
          <p:nvPr/>
        </p:nvSpPr>
        <p:spPr>
          <a:xfrm>
            <a:off x="646997" y="2877222"/>
            <a:ext cx="88154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rgbClr val="EBEDF0"/>
                </a:solidFill>
                <a:latin typeface="Mangal" panose="02040503050203030202" pitchFamily="18" charset="0"/>
                <a:ea typeface="Geist" pitchFamily="34" charset="-122"/>
                <a:cs typeface="Mangal" panose="02040503050203030202" pitchFamily="18" charset="0"/>
              </a:rPr>
              <a:t>The Pursuit of Understanding!</a:t>
            </a:r>
          </a:p>
          <a:p>
            <a:r>
              <a:rPr lang="en-US" sz="3200" i="1" dirty="0">
                <a:solidFill>
                  <a:srgbClr val="EBEDF0"/>
                </a:solidFill>
                <a:latin typeface="Mangal" panose="02040503050203030202" pitchFamily="18" charset="0"/>
                <a:ea typeface="Geist" pitchFamily="34" charset="-122"/>
                <a:cs typeface="Mangal" panose="02040503050203030202" pitchFamily="18" charset="0"/>
              </a:rPr>
              <a:t>Part 2 – Update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BDA3064-C23D-8618-AC60-BEFD43BF1F76}"/>
              </a:ext>
            </a:extLst>
          </p:cNvPr>
          <p:cNvSpPr txBox="1"/>
          <p:nvPr/>
        </p:nvSpPr>
        <p:spPr>
          <a:xfrm>
            <a:off x="1992781" y="5059725"/>
            <a:ext cx="2743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EBEDF0"/>
                </a:solidFill>
                <a:latin typeface="Mangal" panose="02040503050203030202" pitchFamily="18" charset="0"/>
                <a:ea typeface="Geist" pitchFamily="34" charset="-122"/>
                <a:cs typeface="Mangal" panose="02040503050203030202" pitchFamily="18" charset="0"/>
              </a:defRPr>
            </a:lvl1pPr>
          </a:lstStyle>
          <a:p>
            <a:r>
              <a:rPr lang="en-US" dirty="0"/>
              <a:t>Bridging business strategy with AI solutions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5316733-9E24-FC80-D8F7-12EB8742F730}"/>
              </a:ext>
            </a:extLst>
          </p:cNvPr>
          <p:cNvSpPr txBox="1"/>
          <p:nvPr/>
        </p:nvSpPr>
        <p:spPr>
          <a:xfrm>
            <a:off x="6306871" y="5059725"/>
            <a:ext cx="2743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EBEDF0"/>
                </a:solidFill>
                <a:latin typeface="Mangal" panose="02040503050203030202" pitchFamily="18" charset="0"/>
                <a:ea typeface="Geist" pitchFamily="34" charset="-122"/>
                <a:cs typeface="Mangal" panose="02040503050203030202" pitchFamily="18" charset="0"/>
              </a:defRPr>
            </a:lvl1pPr>
          </a:lstStyle>
          <a:p>
            <a:r>
              <a:rPr lang="en-US" sz="2800" dirty="0"/>
              <a:t>Combining formal education with real-world AI projects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A6F34F7-562F-D5FE-8C54-E1E81671993C}"/>
              </a:ext>
            </a:extLst>
          </p:cNvPr>
          <p:cNvSpPr txBox="1"/>
          <p:nvPr/>
        </p:nvSpPr>
        <p:spPr>
          <a:xfrm>
            <a:off x="11014619" y="5059725"/>
            <a:ext cx="2743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EBEDF0"/>
                </a:solidFill>
                <a:latin typeface="Mangal" panose="02040503050203030202" pitchFamily="18" charset="0"/>
                <a:ea typeface="Geist" pitchFamily="34" charset="-122"/>
                <a:cs typeface="Mangal" panose="02040503050203030202" pitchFamily="18" charset="0"/>
              </a:defRPr>
            </a:lvl1pPr>
          </a:lstStyle>
          <a:p>
            <a:r>
              <a:rPr lang="en-US" sz="2800" dirty="0"/>
              <a:t>Sharing bi-weekly progress for transparency &amp; growth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098203D-3D7B-4A98-B8C0-1108C935E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625" y="-438419"/>
            <a:ext cx="5746827" cy="574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 descr="Flask with solid fill">
            <a:extLst>
              <a:ext uri="{FF2B5EF4-FFF2-40B4-BE49-F238E27FC236}">
                <a16:creationId xmlns:a16="http://schemas.microsoft.com/office/drawing/2014/main" id="{88B7B873-96F9-DA20-5C71-EA1D7029F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89611" y="3054814"/>
            <a:ext cx="1645920" cy="1645920"/>
          </a:xfrm>
          <a:prstGeom prst="rect">
            <a:avLst/>
          </a:prstGeom>
        </p:spPr>
      </p:pic>
      <p:sp>
        <p:nvSpPr>
          <p:cNvPr id="15" name="5-Point Star 14">
            <a:extLst>
              <a:ext uri="{FF2B5EF4-FFF2-40B4-BE49-F238E27FC236}">
                <a16:creationId xmlns:a16="http://schemas.microsoft.com/office/drawing/2014/main" id="{FE0E4AA3-FC12-D7B0-FD0B-D13EB3CD55D9}"/>
              </a:ext>
            </a:extLst>
          </p:cNvPr>
          <p:cNvSpPr/>
          <p:nvPr/>
        </p:nvSpPr>
        <p:spPr>
          <a:xfrm>
            <a:off x="10592503" y="3362222"/>
            <a:ext cx="1463040" cy="146304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03540" y="553283"/>
            <a:ext cx="83954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77"/>
                <a:cs typeface="Mangal" panose="02040503050203030202" pitchFamily="18" charset="0"/>
              </a:rPr>
              <a:t>What's in the Toolbox</a:t>
            </a:r>
            <a:endParaRPr lang="en-US" sz="4400" i="1" dirty="0">
              <a:solidFill>
                <a:schemeClr val="bg1"/>
              </a:solidFill>
              <a:latin typeface="Arial Rounded MT Bold" panose="020F0704030504030204" pitchFamily="34" charset="77"/>
              <a:ea typeface="Arial Unicode MS" panose="020B0604020202020204" pitchFamily="34" charset="-128"/>
              <a:cs typeface="Mangal" panose="02040503050203030202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2A9F78-F7E2-45A8-3BDD-AF6E70501645}"/>
              </a:ext>
            </a:extLst>
          </p:cNvPr>
          <p:cNvSpPr txBox="1"/>
          <p:nvPr/>
        </p:nvSpPr>
        <p:spPr>
          <a:xfrm>
            <a:off x="8503710" y="5538249"/>
            <a:ext cx="24688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HANDS-ON:</a:t>
            </a:r>
          </a:p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Trained ML algorithm:</a:t>
            </a:r>
            <a:b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Vision AI       (</a:t>
            </a:r>
            <a:r>
              <a:rPr lang="en-US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58% accuracy</a:t>
            </a: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) - iPhone deployed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2FA3C0-5206-5F03-45AF-3DC23BB5AE61}"/>
              </a:ext>
            </a:extLst>
          </p:cNvPr>
          <p:cNvSpPr txBox="1"/>
          <p:nvPr/>
        </p:nvSpPr>
        <p:spPr>
          <a:xfrm>
            <a:off x="554635" y="1956782"/>
            <a:ext cx="24688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Formal Training:</a:t>
            </a:r>
            <a:b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AI Essentials (</a:t>
            </a:r>
            <a:r>
              <a:rPr lang="en-US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Google</a:t>
            </a: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A40676-51E3-4548-4903-EA9863259490}"/>
              </a:ext>
            </a:extLst>
          </p:cNvPr>
          <p:cNvSpPr txBox="1"/>
          <p:nvPr/>
        </p:nvSpPr>
        <p:spPr>
          <a:xfrm>
            <a:off x="2166631" y="5538249"/>
            <a:ext cx="2468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Formal Training:</a:t>
            </a:r>
            <a:b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AI Fundamentals for Non-Data Scientists (</a:t>
            </a:r>
            <a:r>
              <a:rPr lang="en-US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Wharton</a:t>
            </a: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D4BDB4-E976-1D62-2D69-107B5B53DFFD}"/>
              </a:ext>
            </a:extLst>
          </p:cNvPr>
          <p:cNvSpPr txBox="1"/>
          <p:nvPr/>
        </p:nvSpPr>
        <p:spPr>
          <a:xfrm>
            <a:off x="3739695" y="1956782"/>
            <a:ext cx="2468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Formal Training:</a:t>
            </a:r>
            <a:b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AI Applications in Marketing and Finance (</a:t>
            </a:r>
            <a:r>
              <a:rPr lang="en-US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Wharton</a:t>
            </a: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2CFE497-9975-3E8B-1B11-8771D3C20207}"/>
              </a:ext>
            </a:extLst>
          </p:cNvPr>
          <p:cNvSpPr txBox="1"/>
          <p:nvPr/>
        </p:nvSpPr>
        <p:spPr>
          <a:xfrm>
            <a:off x="5348430" y="5538249"/>
            <a:ext cx="24688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HANDS-ON:</a:t>
            </a:r>
            <a:b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Developed Python AI Training Agent – iPhone (</a:t>
            </a:r>
            <a:r>
              <a:rPr lang="en-US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Podcast</a:t>
            </a: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) deployed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23693E-5A2A-EAE2-C977-A0EFE029947E}"/>
              </a:ext>
            </a:extLst>
          </p:cNvPr>
          <p:cNvSpPr txBox="1"/>
          <p:nvPr/>
        </p:nvSpPr>
        <p:spPr>
          <a:xfrm>
            <a:off x="6910694" y="1956782"/>
            <a:ext cx="2468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Formal Training:</a:t>
            </a:r>
            <a:b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AI Applications in People Management (</a:t>
            </a:r>
            <a:r>
              <a:rPr lang="en-US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Wharton</a:t>
            </a: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576DD7-8264-7E5B-B273-01FBFB84503D}"/>
              </a:ext>
            </a:extLst>
          </p:cNvPr>
          <p:cNvSpPr txBox="1"/>
          <p:nvPr/>
        </p:nvSpPr>
        <p:spPr>
          <a:xfrm>
            <a:off x="9935973" y="590504"/>
            <a:ext cx="276011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endParaRPr lang="en-US" dirty="0">
              <a:solidFill>
                <a:schemeClr val="bg1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Formal </a:t>
            </a:r>
            <a:r>
              <a:rPr lang="en-US" b="1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Specialization</a:t>
            </a: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:</a:t>
            </a:r>
          </a:p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AI for Business</a:t>
            </a:r>
            <a:r>
              <a:rPr lang="en-US" baseline="50000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*</a:t>
            </a:r>
          </a:p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(</a:t>
            </a:r>
            <a:r>
              <a:rPr lang="en-US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Wharton</a:t>
            </a: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</a:p>
          <a:p>
            <a:pPr algn="ctr">
              <a:buNone/>
            </a:pPr>
            <a:endParaRPr lang="en-US" dirty="0">
              <a:solidFill>
                <a:schemeClr val="bg1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Formal Training:</a:t>
            </a:r>
          </a:p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AI Strategy and Data Governance:</a:t>
            </a:r>
            <a:b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(</a:t>
            </a:r>
            <a:r>
              <a:rPr lang="en-US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Wharton</a:t>
            </a: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03237DA-8F87-057D-A848-7C264C67E7BB}"/>
              </a:ext>
            </a:extLst>
          </p:cNvPr>
          <p:cNvGrpSpPr/>
          <p:nvPr/>
        </p:nvGrpSpPr>
        <p:grpSpPr>
          <a:xfrm>
            <a:off x="1469035" y="3854425"/>
            <a:ext cx="640080" cy="640080"/>
            <a:chOff x="1469035" y="4238604"/>
            <a:chExt cx="640080" cy="64008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F48AD84-E25A-4DC9-6D3A-90914BDE4AE6}"/>
                </a:ext>
              </a:extLst>
            </p:cNvPr>
            <p:cNvSpPr txBox="1"/>
            <p:nvPr/>
          </p:nvSpPr>
          <p:spPr>
            <a:xfrm>
              <a:off x="1484026" y="4330299"/>
              <a:ext cx="6145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buNone/>
                <a:defRPr b="1">
                  <a:solidFill>
                    <a:schemeClr val="bg1"/>
                  </a:solidFill>
                  <a:latin typeface="Mangal" panose="02040503050203030202" pitchFamily="18" charset="0"/>
                  <a:cs typeface="Mangal" panose="02040503050203030202" pitchFamily="18" charset="0"/>
                </a:defRPr>
              </a:lvl1pPr>
            </a:lstStyle>
            <a:p>
              <a:r>
                <a:rPr lang="en-US" sz="2800" dirty="0"/>
                <a:t>1</a:t>
              </a: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10EAE70B-E107-65EB-D13B-293B065C06F4}"/>
                </a:ext>
              </a:extLst>
            </p:cNvPr>
            <p:cNvSpPr/>
            <p:nvPr/>
          </p:nvSpPr>
          <p:spPr>
            <a:xfrm>
              <a:off x="1469035" y="4238604"/>
              <a:ext cx="640080" cy="640080"/>
            </a:xfrm>
            <a:prstGeom prst="roundRect">
              <a:avLst/>
            </a:prstGeom>
            <a:noFill/>
            <a:ln w="38100">
              <a:solidFill>
                <a:srgbClr val="93DB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1CE4E5F-A798-9AE4-F35A-E74CE87032C7}"/>
              </a:ext>
            </a:extLst>
          </p:cNvPr>
          <p:cNvGrpSpPr/>
          <p:nvPr/>
        </p:nvGrpSpPr>
        <p:grpSpPr>
          <a:xfrm>
            <a:off x="3055735" y="3854425"/>
            <a:ext cx="640080" cy="640080"/>
            <a:chOff x="3320185" y="4238604"/>
            <a:chExt cx="640080" cy="64008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A7C09A6-122B-4FAE-7AC3-E2A887E4C073}"/>
                </a:ext>
              </a:extLst>
            </p:cNvPr>
            <p:cNvSpPr txBox="1"/>
            <p:nvPr/>
          </p:nvSpPr>
          <p:spPr>
            <a:xfrm>
              <a:off x="3335176" y="4330299"/>
              <a:ext cx="6145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buNone/>
                <a:defRPr b="1">
                  <a:solidFill>
                    <a:schemeClr val="bg1"/>
                  </a:solidFill>
                  <a:latin typeface="Mangal" panose="02040503050203030202" pitchFamily="18" charset="0"/>
                  <a:cs typeface="Mangal" panose="02040503050203030202" pitchFamily="18" charset="0"/>
                </a:defRPr>
              </a:lvl1pPr>
            </a:lstStyle>
            <a:p>
              <a:r>
                <a:rPr lang="en-US" sz="2800" dirty="0"/>
                <a:t>2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08F1BBE0-AB01-B641-95B5-E43AAFBEED3D}"/>
                </a:ext>
              </a:extLst>
            </p:cNvPr>
            <p:cNvSpPr/>
            <p:nvPr/>
          </p:nvSpPr>
          <p:spPr>
            <a:xfrm>
              <a:off x="3320185" y="4238604"/>
              <a:ext cx="640080" cy="640080"/>
            </a:xfrm>
            <a:prstGeom prst="roundRect">
              <a:avLst/>
            </a:prstGeom>
            <a:noFill/>
            <a:ln w="38100">
              <a:solidFill>
                <a:srgbClr val="93DB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4B250BA-271E-DE71-DE13-2F18564139C7}"/>
              </a:ext>
            </a:extLst>
          </p:cNvPr>
          <p:cNvGrpSpPr/>
          <p:nvPr/>
        </p:nvGrpSpPr>
        <p:grpSpPr>
          <a:xfrm>
            <a:off x="4642435" y="3854425"/>
            <a:ext cx="640080" cy="640080"/>
            <a:chOff x="5171335" y="4238604"/>
            <a:chExt cx="640080" cy="64008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239D3EA-FBD4-AFCA-A099-E60DB487C30A}"/>
                </a:ext>
              </a:extLst>
            </p:cNvPr>
            <p:cNvSpPr txBox="1"/>
            <p:nvPr/>
          </p:nvSpPr>
          <p:spPr>
            <a:xfrm>
              <a:off x="5186326" y="4330299"/>
              <a:ext cx="6145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buNone/>
                <a:defRPr b="1">
                  <a:solidFill>
                    <a:schemeClr val="bg1"/>
                  </a:solidFill>
                  <a:latin typeface="Mangal" panose="02040503050203030202" pitchFamily="18" charset="0"/>
                  <a:cs typeface="Mangal" panose="02040503050203030202" pitchFamily="18" charset="0"/>
                </a:defRPr>
              </a:lvl1pPr>
            </a:lstStyle>
            <a:p>
              <a:r>
                <a:rPr lang="en-US" sz="2800" dirty="0"/>
                <a:t>3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1162178F-B5A6-FAE5-495C-E2F1718392CA}"/>
                </a:ext>
              </a:extLst>
            </p:cNvPr>
            <p:cNvSpPr/>
            <p:nvPr/>
          </p:nvSpPr>
          <p:spPr>
            <a:xfrm>
              <a:off x="5171335" y="4238604"/>
              <a:ext cx="640080" cy="640080"/>
            </a:xfrm>
            <a:prstGeom prst="roundRect">
              <a:avLst/>
            </a:prstGeom>
            <a:noFill/>
            <a:ln w="38100">
              <a:solidFill>
                <a:srgbClr val="93DB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BC77A2F-8E32-14F9-E4C3-7896F0856237}"/>
              </a:ext>
            </a:extLst>
          </p:cNvPr>
          <p:cNvGrpSpPr/>
          <p:nvPr/>
        </p:nvGrpSpPr>
        <p:grpSpPr>
          <a:xfrm>
            <a:off x="6229135" y="3854425"/>
            <a:ext cx="640080" cy="640080"/>
            <a:chOff x="7022485" y="4238604"/>
            <a:chExt cx="640080" cy="64008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E72A04C-2B6C-444E-D3E1-6A048F37FD94}"/>
                </a:ext>
              </a:extLst>
            </p:cNvPr>
            <p:cNvSpPr txBox="1"/>
            <p:nvPr/>
          </p:nvSpPr>
          <p:spPr>
            <a:xfrm>
              <a:off x="7037476" y="4330299"/>
              <a:ext cx="6145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buNone/>
                <a:defRPr b="1">
                  <a:solidFill>
                    <a:schemeClr val="bg1"/>
                  </a:solidFill>
                  <a:latin typeface="Mangal" panose="02040503050203030202" pitchFamily="18" charset="0"/>
                  <a:cs typeface="Mangal" panose="02040503050203030202" pitchFamily="18" charset="0"/>
                </a:defRPr>
              </a:lvl1pPr>
            </a:lstStyle>
            <a:p>
              <a:r>
                <a:rPr lang="en-US" sz="2800" dirty="0"/>
                <a:t>4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727E7962-451A-13C4-38D9-AE75A33FD435}"/>
                </a:ext>
              </a:extLst>
            </p:cNvPr>
            <p:cNvSpPr/>
            <p:nvPr/>
          </p:nvSpPr>
          <p:spPr>
            <a:xfrm>
              <a:off x="7022485" y="4238604"/>
              <a:ext cx="640080" cy="640080"/>
            </a:xfrm>
            <a:prstGeom prst="roundRect">
              <a:avLst/>
            </a:prstGeom>
            <a:noFill/>
            <a:ln w="38100">
              <a:solidFill>
                <a:srgbClr val="93DB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98A897C-F146-0130-9B8C-BA14A7C06BC3}"/>
              </a:ext>
            </a:extLst>
          </p:cNvPr>
          <p:cNvGrpSpPr/>
          <p:nvPr/>
        </p:nvGrpSpPr>
        <p:grpSpPr>
          <a:xfrm>
            <a:off x="7815835" y="3854425"/>
            <a:ext cx="640080" cy="640080"/>
            <a:chOff x="8873635" y="4238604"/>
            <a:chExt cx="640080" cy="64008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78F684E-B769-177E-DD86-EB7DEA98933D}"/>
                </a:ext>
              </a:extLst>
            </p:cNvPr>
            <p:cNvSpPr txBox="1"/>
            <p:nvPr/>
          </p:nvSpPr>
          <p:spPr>
            <a:xfrm>
              <a:off x="8888626" y="4330299"/>
              <a:ext cx="6145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buNone/>
                <a:defRPr b="1">
                  <a:solidFill>
                    <a:schemeClr val="bg1"/>
                  </a:solidFill>
                  <a:latin typeface="Mangal" panose="02040503050203030202" pitchFamily="18" charset="0"/>
                  <a:cs typeface="Mangal" panose="02040503050203030202" pitchFamily="18" charset="0"/>
                </a:defRPr>
              </a:lvl1pPr>
            </a:lstStyle>
            <a:p>
              <a:r>
                <a:rPr lang="en-US" sz="2800" dirty="0"/>
                <a:t>5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6E7C13F-02C2-6742-E238-B778348B515A}"/>
                </a:ext>
              </a:extLst>
            </p:cNvPr>
            <p:cNvSpPr/>
            <p:nvPr/>
          </p:nvSpPr>
          <p:spPr>
            <a:xfrm>
              <a:off x="8873635" y="4238604"/>
              <a:ext cx="640080" cy="640080"/>
            </a:xfrm>
            <a:prstGeom prst="roundRect">
              <a:avLst/>
            </a:prstGeom>
            <a:noFill/>
            <a:ln w="38100">
              <a:solidFill>
                <a:srgbClr val="93DB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7EA2714-4503-58EA-38D7-B15DEE34D865}"/>
              </a:ext>
            </a:extLst>
          </p:cNvPr>
          <p:cNvGrpSpPr/>
          <p:nvPr/>
        </p:nvGrpSpPr>
        <p:grpSpPr>
          <a:xfrm>
            <a:off x="9402535" y="3854425"/>
            <a:ext cx="640080" cy="640080"/>
            <a:chOff x="10724785" y="4238604"/>
            <a:chExt cx="640080" cy="64008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5531742-9FFD-7CDA-8DBF-DF6A210AD065}"/>
                </a:ext>
              </a:extLst>
            </p:cNvPr>
            <p:cNvSpPr txBox="1"/>
            <p:nvPr/>
          </p:nvSpPr>
          <p:spPr>
            <a:xfrm>
              <a:off x="10739776" y="4330299"/>
              <a:ext cx="6145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buNone/>
                <a:defRPr b="1">
                  <a:solidFill>
                    <a:schemeClr val="bg1"/>
                  </a:solidFill>
                  <a:latin typeface="Mangal" panose="02040503050203030202" pitchFamily="18" charset="0"/>
                  <a:cs typeface="Mangal" panose="02040503050203030202" pitchFamily="18" charset="0"/>
                </a:defRPr>
              </a:lvl1pPr>
            </a:lstStyle>
            <a:p>
              <a:r>
                <a:rPr lang="en-US" sz="2800" dirty="0"/>
                <a:t>6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D7631F0-3C64-58BD-F460-BFD328528758}"/>
                </a:ext>
              </a:extLst>
            </p:cNvPr>
            <p:cNvSpPr/>
            <p:nvPr/>
          </p:nvSpPr>
          <p:spPr>
            <a:xfrm>
              <a:off x="10724785" y="4238604"/>
              <a:ext cx="640080" cy="640080"/>
            </a:xfrm>
            <a:prstGeom prst="roundRect">
              <a:avLst/>
            </a:prstGeom>
            <a:noFill/>
            <a:ln w="38100">
              <a:solidFill>
                <a:srgbClr val="93DB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C49B07-9D61-FD51-D871-F46A48C0D7E5}"/>
              </a:ext>
            </a:extLst>
          </p:cNvPr>
          <p:cNvGrpSpPr/>
          <p:nvPr/>
        </p:nvGrpSpPr>
        <p:grpSpPr>
          <a:xfrm>
            <a:off x="12575936" y="3854425"/>
            <a:ext cx="640080" cy="640080"/>
            <a:chOff x="12575936" y="4488589"/>
            <a:chExt cx="640080" cy="64008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56C7A40-2804-93FD-A0ED-8D967A7949BE}"/>
                </a:ext>
              </a:extLst>
            </p:cNvPr>
            <p:cNvSpPr txBox="1"/>
            <p:nvPr/>
          </p:nvSpPr>
          <p:spPr>
            <a:xfrm>
              <a:off x="12590927" y="4580284"/>
              <a:ext cx="6145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buNone/>
                <a:defRPr b="1">
                  <a:solidFill>
                    <a:schemeClr val="bg1"/>
                  </a:solidFill>
                  <a:latin typeface="Mangal" panose="02040503050203030202" pitchFamily="18" charset="0"/>
                  <a:cs typeface="Mangal" panose="02040503050203030202" pitchFamily="18" charset="0"/>
                </a:defRPr>
              </a:lvl1pPr>
            </a:lstStyle>
            <a:p>
              <a:r>
                <a:rPr lang="en-US" sz="2800" dirty="0"/>
                <a:t>8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B8B96CA4-6979-FE2A-B10D-EFB81F1AF1E7}"/>
                </a:ext>
              </a:extLst>
            </p:cNvPr>
            <p:cNvSpPr/>
            <p:nvPr/>
          </p:nvSpPr>
          <p:spPr>
            <a:xfrm>
              <a:off x="12575936" y="4488589"/>
              <a:ext cx="640080" cy="640080"/>
            </a:xfrm>
            <a:prstGeom prst="roundRect">
              <a:avLst/>
            </a:prstGeom>
            <a:noFill/>
            <a:ln w="38100">
              <a:solidFill>
                <a:srgbClr val="93DBE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BB94173-AC4E-34BE-05BA-A2912DF56544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347905" y="4174465"/>
            <a:ext cx="1121130" cy="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46E65C-EA26-3760-D9B9-A8023D18F02A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>
            <a:off x="2109115" y="4174465"/>
            <a:ext cx="946620" cy="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A3B7902-3AF6-419C-36B8-D4DDA9A8EA06}"/>
              </a:ext>
            </a:extLst>
          </p:cNvPr>
          <p:cNvCxnSpPr>
            <a:cxnSpLocks/>
            <a:stCxn id="54" idx="3"/>
            <a:endCxn id="56" idx="1"/>
          </p:cNvCxnSpPr>
          <p:nvPr/>
        </p:nvCxnSpPr>
        <p:spPr>
          <a:xfrm>
            <a:off x="3695815" y="4174465"/>
            <a:ext cx="946620" cy="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14B25D0-C7F1-2983-5095-68411BC68812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>
            <a:off x="5282515" y="4174465"/>
            <a:ext cx="946620" cy="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EAD30CB-4366-B17D-9438-08FB82413091}"/>
              </a:ext>
            </a:extLst>
          </p:cNvPr>
          <p:cNvCxnSpPr>
            <a:cxnSpLocks/>
            <a:stCxn id="58" idx="3"/>
            <a:endCxn id="60" idx="1"/>
          </p:cNvCxnSpPr>
          <p:nvPr/>
        </p:nvCxnSpPr>
        <p:spPr>
          <a:xfrm>
            <a:off x="6869215" y="4174465"/>
            <a:ext cx="946620" cy="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A5C7277-6E62-6A63-B7F6-905B369A85E7}"/>
              </a:ext>
            </a:extLst>
          </p:cNvPr>
          <p:cNvCxnSpPr>
            <a:cxnSpLocks/>
            <a:stCxn id="60" idx="3"/>
            <a:endCxn id="62" idx="1"/>
          </p:cNvCxnSpPr>
          <p:nvPr/>
        </p:nvCxnSpPr>
        <p:spPr>
          <a:xfrm>
            <a:off x="8455915" y="4174465"/>
            <a:ext cx="946620" cy="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1D07FE7-DF04-DFE0-F27E-897490EBD04A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10042615" y="4174465"/>
            <a:ext cx="946620" cy="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CA5CDFE-4800-B9B6-0A2E-E4047A81CF89}"/>
              </a:ext>
            </a:extLst>
          </p:cNvPr>
          <p:cNvCxnSpPr>
            <a:cxnSpLocks/>
            <a:endCxn id="64" idx="3"/>
          </p:cNvCxnSpPr>
          <p:nvPr/>
        </p:nvCxnSpPr>
        <p:spPr>
          <a:xfrm flipH="1">
            <a:off x="13216016" y="4174465"/>
            <a:ext cx="1066479" cy="0"/>
          </a:xfrm>
          <a:prstGeom prst="line">
            <a:avLst/>
          </a:prstGeom>
          <a:noFill/>
          <a:ln w="38100">
            <a:solidFill>
              <a:srgbClr val="93DBE6"/>
            </a:solidFill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EDB9925-CF91-BA46-65CA-F41F715A39EF}"/>
              </a:ext>
            </a:extLst>
          </p:cNvPr>
          <p:cNvCxnSpPr>
            <a:cxnSpLocks/>
          </p:cNvCxnSpPr>
          <p:nvPr/>
        </p:nvCxnSpPr>
        <p:spPr>
          <a:xfrm flipV="1">
            <a:off x="1789075" y="3306058"/>
            <a:ext cx="0" cy="54864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D2DD834-B6A4-A990-852C-42B88E7FFAD2}"/>
              </a:ext>
            </a:extLst>
          </p:cNvPr>
          <p:cNvCxnSpPr>
            <a:cxnSpLocks/>
          </p:cNvCxnSpPr>
          <p:nvPr/>
        </p:nvCxnSpPr>
        <p:spPr>
          <a:xfrm flipV="1">
            <a:off x="4970870" y="3306058"/>
            <a:ext cx="0" cy="54864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4653751-B936-C926-39D3-95BF944EC0E8}"/>
              </a:ext>
            </a:extLst>
          </p:cNvPr>
          <p:cNvCxnSpPr>
            <a:cxnSpLocks/>
          </p:cNvCxnSpPr>
          <p:nvPr/>
        </p:nvCxnSpPr>
        <p:spPr>
          <a:xfrm flipV="1">
            <a:off x="8138600" y="3306058"/>
            <a:ext cx="6534" cy="54864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7EBDC21-4004-40E5-B6AB-BF94F0219255}"/>
              </a:ext>
            </a:extLst>
          </p:cNvPr>
          <p:cNvCxnSpPr>
            <a:cxnSpLocks/>
          </p:cNvCxnSpPr>
          <p:nvPr/>
        </p:nvCxnSpPr>
        <p:spPr>
          <a:xfrm flipV="1">
            <a:off x="3375595" y="4494505"/>
            <a:ext cx="0" cy="54864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3919789-F9C5-CE81-7AD9-B487E940B8FF}"/>
              </a:ext>
            </a:extLst>
          </p:cNvPr>
          <p:cNvCxnSpPr>
            <a:cxnSpLocks/>
          </p:cNvCxnSpPr>
          <p:nvPr/>
        </p:nvCxnSpPr>
        <p:spPr>
          <a:xfrm flipV="1">
            <a:off x="6571457" y="4494505"/>
            <a:ext cx="0" cy="54864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B901FD5-9D78-C425-47D2-093D76934283}"/>
              </a:ext>
            </a:extLst>
          </p:cNvPr>
          <p:cNvCxnSpPr>
            <a:cxnSpLocks/>
          </p:cNvCxnSpPr>
          <p:nvPr/>
        </p:nvCxnSpPr>
        <p:spPr>
          <a:xfrm flipV="1">
            <a:off x="9724197" y="4494505"/>
            <a:ext cx="6534" cy="54864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64789DC-C05B-1809-C286-7BDE4ADDFE1B}"/>
              </a:ext>
            </a:extLst>
          </p:cNvPr>
          <p:cNvSpPr txBox="1"/>
          <p:nvPr/>
        </p:nvSpPr>
        <p:spPr>
          <a:xfrm>
            <a:off x="202555" y="7837068"/>
            <a:ext cx="13002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">
              <a:spcBef>
                <a:spcPts val="600"/>
              </a:spcBef>
            </a:pPr>
            <a:r>
              <a:rPr lang="en-US" sz="1400" i="1" dirty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*  Four Certificate course for The Wharton School/University of Pennsylvania’s </a:t>
            </a:r>
            <a:r>
              <a:rPr lang="en-US" sz="1400" b="1" i="1" dirty="0">
                <a:solidFill>
                  <a:schemeClr val="bg1"/>
                </a:solidFill>
                <a:cs typeface="Mangal" panose="02040503050203030202" pitchFamily="18" charset="0"/>
              </a:rPr>
              <a:t>AI for Business Specialization </a:t>
            </a:r>
            <a:endParaRPr lang="en-US" sz="1400" b="1" i="1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1681DE-902E-DB2E-2D17-38C40009CCCD}"/>
              </a:ext>
            </a:extLst>
          </p:cNvPr>
          <p:cNvGrpSpPr/>
          <p:nvPr/>
        </p:nvGrpSpPr>
        <p:grpSpPr>
          <a:xfrm>
            <a:off x="10989235" y="3854425"/>
            <a:ext cx="640080" cy="640080"/>
            <a:chOff x="10724785" y="4238604"/>
            <a:chExt cx="640080" cy="6400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B4FC3B-FF28-3251-5E28-02436C9CDEF6}"/>
                </a:ext>
              </a:extLst>
            </p:cNvPr>
            <p:cNvSpPr txBox="1"/>
            <p:nvPr/>
          </p:nvSpPr>
          <p:spPr>
            <a:xfrm>
              <a:off x="10739776" y="4330299"/>
              <a:ext cx="6145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buNone/>
                <a:defRPr b="1">
                  <a:solidFill>
                    <a:schemeClr val="bg1"/>
                  </a:solidFill>
                  <a:latin typeface="Mangal" panose="02040503050203030202" pitchFamily="18" charset="0"/>
                  <a:cs typeface="Mangal" panose="02040503050203030202" pitchFamily="18" charset="0"/>
                </a:defRPr>
              </a:lvl1pPr>
            </a:lstStyle>
            <a:p>
              <a:r>
                <a:rPr lang="en-US" sz="2800" dirty="0"/>
                <a:t>7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AA79067-495A-9E18-31BC-3001B8616AF7}"/>
                </a:ext>
              </a:extLst>
            </p:cNvPr>
            <p:cNvSpPr/>
            <p:nvPr/>
          </p:nvSpPr>
          <p:spPr>
            <a:xfrm>
              <a:off x="10724785" y="4238604"/>
              <a:ext cx="640080" cy="640080"/>
            </a:xfrm>
            <a:prstGeom prst="roundRect">
              <a:avLst/>
            </a:prstGeom>
            <a:noFill/>
            <a:ln w="38100">
              <a:solidFill>
                <a:srgbClr val="93DB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D3E54E-D2F9-E4F6-77E7-10343023E070}"/>
              </a:ext>
            </a:extLst>
          </p:cNvPr>
          <p:cNvCxnSpPr>
            <a:cxnSpLocks/>
            <a:stCxn id="6" idx="3"/>
            <a:endCxn id="64" idx="1"/>
          </p:cNvCxnSpPr>
          <p:nvPr/>
        </p:nvCxnSpPr>
        <p:spPr>
          <a:xfrm>
            <a:off x="11629315" y="4174465"/>
            <a:ext cx="946621" cy="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D33251-2DA0-65A6-9692-1103ECA0B57E}"/>
              </a:ext>
            </a:extLst>
          </p:cNvPr>
          <p:cNvCxnSpPr>
            <a:cxnSpLocks/>
          </p:cNvCxnSpPr>
          <p:nvPr/>
        </p:nvCxnSpPr>
        <p:spPr>
          <a:xfrm flipV="1">
            <a:off x="11309275" y="3306058"/>
            <a:ext cx="6534" cy="54864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EC6771-B9BD-0783-FB81-55ACCC8A90F1}"/>
              </a:ext>
            </a:extLst>
          </p:cNvPr>
          <p:cNvCxnSpPr>
            <a:cxnSpLocks/>
          </p:cNvCxnSpPr>
          <p:nvPr/>
        </p:nvCxnSpPr>
        <p:spPr>
          <a:xfrm flipV="1">
            <a:off x="12901148" y="4506225"/>
            <a:ext cx="6534" cy="54864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1EA6EB8-9C25-1567-261E-79FEF1C9B01E}"/>
              </a:ext>
            </a:extLst>
          </p:cNvPr>
          <p:cNvSpPr txBox="1"/>
          <p:nvPr/>
        </p:nvSpPr>
        <p:spPr>
          <a:xfrm>
            <a:off x="11324023" y="5039022"/>
            <a:ext cx="318518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HANDS-ON:</a:t>
            </a:r>
          </a:p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RAG project with Multi-Agent Accuracy Improvement Framework</a:t>
            </a:r>
          </a:p>
          <a:p>
            <a:pPr algn="ctr">
              <a:buNone/>
            </a:pPr>
            <a:r>
              <a:rPr lang="en-US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(in-progress</a:t>
            </a: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  <a:b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endParaRPr lang="en-US" dirty="0">
              <a:solidFill>
                <a:schemeClr val="bg1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Formal Training:</a:t>
            </a:r>
          </a:p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Fundamentals of AI Agents Using RAG and </a:t>
            </a:r>
            <a:r>
              <a:rPr lang="en-US" dirty="0" err="1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LangChain</a:t>
            </a:r>
            <a:endParaRPr lang="en-US" dirty="0">
              <a:solidFill>
                <a:schemeClr val="bg1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(</a:t>
            </a:r>
            <a:r>
              <a:rPr lang="en-US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in-progress, IBM</a:t>
            </a: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</a:p>
          <a:p>
            <a:pPr algn="ctr">
              <a:buNone/>
            </a:pPr>
            <a:endParaRPr lang="en-US" dirty="0">
              <a:solidFill>
                <a:schemeClr val="bg1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540" y="1264206"/>
            <a:ext cx="13705634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2800" i="1" dirty="0">
                <a:solidFill>
                  <a:srgbClr val="F2F5FA"/>
                </a:solidFill>
                <a:latin typeface="Mangal" panose="02040503050203030202" pitchFamily="18" charset="0"/>
                <a:ea typeface="Geist Bold" pitchFamily="34" charset="-122"/>
                <a:cs typeface="Mangal" panose="02040503050203030202" pitchFamily="18" charset="0"/>
              </a:rPr>
              <a:t>   Thoughts on completing Wharton’s:  </a:t>
            </a:r>
            <a:r>
              <a:rPr lang="en-US" sz="2800" b="1" i="1" dirty="0">
                <a:solidFill>
                  <a:srgbClr val="F2F5FA"/>
                </a:solidFill>
                <a:latin typeface="Mangal" panose="02040503050203030202" pitchFamily="18" charset="0"/>
                <a:ea typeface="Geist Bold" pitchFamily="34" charset="-122"/>
                <a:cs typeface="Mangal" panose="02040503050203030202" pitchFamily="18" charset="0"/>
              </a:rPr>
              <a:t>AI for Business </a:t>
            </a:r>
            <a:r>
              <a:rPr lang="en-US" sz="2800" i="1" dirty="0">
                <a:solidFill>
                  <a:srgbClr val="F2F5FA"/>
                </a:solidFill>
                <a:latin typeface="Mangal" panose="02040503050203030202" pitchFamily="18" charset="0"/>
                <a:ea typeface="Geist Bold" pitchFamily="34" charset="-122"/>
                <a:cs typeface="Mangal" panose="02040503050203030202" pitchFamily="18" charset="0"/>
              </a:rPr>
              <a:t>Specialization</a:t>
            </a:r>
            <a:endParaRPr lang="en-US" sz="28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70CD62EC-3D5D-EDBD-E2B4-1C64BD56690B}"/>
              </a:ext>
            </a:extLst>
          </p:cNvPr>
          <p:cNvSpPr/>
          <p:nvPr/>
        </p:nvSpPr>
        <p:spPr>
          <a:xfrm>
            <a:off x="703540" y="553283"/>
            <a:ext cx="6766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Sharpening the Tools…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71F055-4345-3E61-1107-A3C94185FFCB}"/>
              </a:ext>
            </a:extLst>
          </p:cNvPr>
          <p:cNvGrpSpPr/>
          <p:nvPr/>
        </p:nvGrpSpPr>
        <p:grpSpPr>
          <a:xfrm>
            <a:off x="824270" y="2728593"/>
            <a:ext cx="6120170" cy="2248138"/>
            <a:chOff x="824270" y="2173959"/>
            <a:chExt cx="6120170" cy="224813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5CC59E4-51C4-BDCB-C5A7-4BC8FB78E14E}"/>
                </a:ext>
              </a:extLst>
            </p:cNvPr>
            <p:cNvSpPr/>
            <p:nvPr/>
          </p:nvSpPr>
          <p:spPr>
            <a:xfrm>
              <a:off x="824270" y="2368445"/>
              <a:ext cx="6120170" cy="2053652"/>
            </a:xfrm>
            <a:prstGeom prst="roundRect">
              <a:avLst>
                <a:gd name="adj" fmla="val 8638"/>
              </a:avLst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1765DD9E-1AE5-13B0-672C-6266AF5CD1B8}"/>
                </a:ext>
              </a:extLst>
            </p:cNvPr>
            <p:cNvSpPr/>
            <p:nvPr/>
          </p:nvSpPr>
          <p:spPr>
            <a:xfrm>
              <a:off x="824270" y="2593062"/>
              <a:ext cx="6120170" cy="1829034"/>
            </a:xfrm>
            <a:prstGeom prst="roundRect">
              <a:avLst>
                <a:gd name="adj" fmla="val 8638"/>
              </a:avLst>
            </a:prstGeom>
            <a:solidFill>
              <a:srgbClr val="00206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51AE6DC-CFC4-B7F2-7CD4-964FF73D9FEC}"/>
                </a:ext>
              </a:extLst>
            </p:cNvPr>
            <p:cNvSpPr/>
            <p:nvPr/>
          </p:nvSpPr>
          <p:spPr>
            <a:xfrm>
              <a:off x="2836057" y="2173959"/>
              <a:ext cx="1983128" cy="63376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EFF678-EC27-8599-B432-6E83A688B3B0}"/>
                </a:ext>
              </a:extLst>
            </p:cNvPr>
            <p:cNvSpPr txBox="1"/>
            <p:nvPr/>
          </p:nvSpPr>
          <p:spPr>
            <a:xfrm>
              <a:off x="2791087" y="2203555"/>
              <a:ext cx="20652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COURSES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4B247A-C753-9628-0A71-07521D6A96CB}"/>
              </a:ext>
            </a:extLst>
          </p:cNvPr>
          <p:cNvGrpSpPr/>
          <p:nvPr/>
        </p:nvGrpSpPr>
        <p:grpSpPr>
          <a:xfrm>
            <a:off x="7685960" y="2728593"/>
            <a:ext cx="6120170" cy="2248138"/>
            <a:chOff x="7685960" y="2173959"/>
            <a:chExt cx="6120170" cy="2248138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4AEAC45F-6E73-DFF2-8E83-48042E3D91AC}"/>
                </a:ext>
              </a:extLst>
            </p:cNvPr>
            <p:cNvSpPr/>
            <p:nvPr/>
          </p:nvSpPr>
          <p:spPr>
            <a:xfrm>
              <a:off x="7685960" y="2368445"/>
              <a:ext cx="6120170" cy="2053652"/>
            </a:xfrm>
            <a:prstGeom prst="roundRect">
              <a:avLst>
                <a:gd name="adj" fmla="val 8638"/>
              </a:avLst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A05EAC55-1392-AF84-8A04-0132B512C04D}"/>
                </a:ext>
              </a:extLst>
            </p:cNvPr>
            <p:cNvSpPr/>
            <p:nvPr/>
          </p:nvSpPr>
          <p:spPr>
            <a:xfrm>
              <a:off x="7685960" y="2593062"/>
              <a:ext cx="6120170" cy="1829034"/>
            </a:xfrm>
            <a:prstGeom prst="roundRect">
              <a:avLst>
                <a:gd name="adj" fmla="val 8638"/>
              </a:avLst>
            </a:prstGeom>
            <a:solidFill>
              <a:srgbClr val="0F111C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F150857-8EFC-9550-20D8-EED153161C0D}"/>
                </a:ext>
              </a:extLst>
            </p:cNvPr>
            <p:cNvSpPr/>
            <p:nvPr/>
          </p:nvSpPr>
          <p:spPr>
            <a:xfrm>
              <a:off x="9697747" y="2173959"/>
              <a:ext cx="1983128" cy="63376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801BF3-6103-43DD-DBB1-1CFE3E37C89D}"/>
                </a:ext>
              </a:extLst>
            </p:cNvPr>
            <p:cNvSpPr txBox="1"/>
            <p:nvPr/>
          </p:nvSpPr>
          <p:spPr>
            <a:xfrm>
              <a:off x="9652777" y="2203555"/>
              <a:ext cx="20652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>
                  <a:latin typeface="+mj-lt"/>
                </a:rPr>
                <a:t>THOUGHT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3C07CE-2D01-A2C9-B67C-9EB382D96797}"/>
              </a:ext>
            </a:extLst>
          </p:cNvPr>
          <p:cNvGrpSpPr/>
          <p:nvPr/>
        </p:nvGrpSpPr>
        <p:grpSpPr>
          <a:xfrm>
            <a:off x="824270" y="5428179"/>
            <a:ext cx="6120170" cy="2248138"/>
            <a:chOff x="824270" y="2173959"/>
            <a:chExt cx="6120170" cy="2248138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57C146B-619C-4C64-29F9-6F8CA51BD2C6}"/>
                </a:ext>
              </a:extLst>
            </p:cNvPr>
            <p:cNvSpPr/>
            <p:nvPr/>
          </p:nvSpPr>
          <p:spPr>
            <a:xfrm>
              <a:off x="824270" y="2368445"/>
              <a:ext cx="6120170" cy="2053652"/>
            </a:xfrm>
            <a:prstGeom prst="roundRect">
              <a:avLst>
                <a:gd name="adj" fmla="val 8638"/>
              </a:avLst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189FDDC2-5F13-6652-1E4D-CC07D11EBD37}"/>
                </a:ext>
              </a:extLst>
            </p:cNvPr>
            <p:cNvSpPr/>
            <p:nvPr/>
          </p:nvSpPr>
          <p:spPr>
            <a:xfrm>
              <a:off x="824270" y="2593062"/>
              <a:ext cx="6120170" cy="1829034"/>
            </a:xfrm>
            <a:prstGeom prst="roundRect">
              <a:avLst>
                <a:gd name="adj" fmla="val 8638"/>
              </a:avLst>
            </a:prstGeom>
            <a:solidFill>
              <a:srgbClr val="0F111C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83190C55-CD7B-B8EB-DA4D-C9E8AF0D470F}"/>
                </a:ext>
              </a:extLst>
            </p:cNvPr>
            <p:cNvSpPr/>
            <p:nvPr/>
          </p:nvSpPr>
          <p:spPr>
            <a:xfrm>
              <a:off x="2836057" y="2173959"/>
              <a:ext cx="1983128" cy="63376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3A1A68-9853-70C5-1A25-14C313594EC3}"/>
                </a:ext>
              </a:extLst>
            </p:cNvPr>
            <p:cNvSpPr txBox="1"/>
            <p:nvPr/>
          </p:nvSpPr>
          <p:spPr>
            <a:xfrm>
              <a:off x="2791087" y="2203555"/>
              <a:ext cx="20652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>
                  <a:latin typeface="+mj-lt"/>
                </a:rPr>
                <a:t>THOUGHT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B0DCC92-962B-F497-2897-D5D65F754410}"/>
              </a:ext>
            </a:extLst>
          </p:cNvPr>
          <p:cNvGrpSpPr/>
          <p:nvPr/>
        </p:nvGrpSpPr>
        <p:grpSpPr>
          <a:xfrm>
            <a:off x="7685960" y="5428179"/>
            <a:ext cx="6120170" cy="2248138"/>
            <a:chOff x="7685960" y="2173959"/>
            <a:chExt cx="6120170" cy="2248138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D1DEAF7E-09EB-6359-6EFF-27478445E385}"/>
                </a:ext>
              </a:extLst>
            </p:cNvPr>
            <p:cNvSpPr/>
            <p:nvPr/>
          </p:nvSpPr>
          <p:spPr>
            <a:xfrm>
              <a:off x="7685960" y="2368445"/>
              <a:ext cx="6120170" cy="2053652"/>
            </a:xfrm>
            <a:prstGeom prst="roundRect">
              <a:avLst>
                <a:gd name="adj" fmla="val 8638"/>
              </a:avLst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07A76C58-CA27-9A7F-79B5-67073AC455F9}"/>
                </a:ext>
              </a:extLst>
            </p:cNvPr>
            <p:cNvSpPr/>
            <p:nvPr/>
          </p:nvSpPr>
          <p:spPr>
            <a:xfrm>
              <a:off x="7685960" y="2593062"/>
              <a:ext cx="6120170" cy="1829034"/>
            </a:xfrm>
            <a:prstGeom prst="roundRect">
              <a:avLst>
                <a:gd name="adj" fmla="val 8638"/>
              </a:avLst>
            </a:prstGeom>
            <a:solidFill>
              <a:srgbClr val="0F111C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0F7B4D59-C5DB-5A8E-5DDF-5FCD8719F04F}"/>
                </a:ext>
              </a:extLst>
            </p:cNvPr>
            <p:cNvSpPr/>
            <p:nvPr/>
          </p:nvSpPr>
          <p:spPr>
            <a:xfrm>
              <a:off x="9697747" y="2173959"/>
              <a:ext cx="1983128" cy="63376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B97FFF4-D977-CBE9-B059-4AEDB368C118}"/>
                </a:ext>
              </a:extLst>
            </p:cNvPr>
            <p:cNvSpPr txBox="1"/>
            <p:nvPr/>
          </p:nvSpPr>
          <p:spPr>
            <a:xfrm>
              <a:off x="9652777" y="2203555"/>
              <a:ext cx="20652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>
                  <a:latin typeface="+mj-lt"/>
                </a:rPr>
                <a:t>THOUGHT</a:t>
              </a:r>
            </a:p>
          </p:txBody>
        </p:sp>
      </p:grpSp>
      <p:sp>
        <p:nvSpPr>
          <p:cNvPr id="55" name="Text 0">
            <a:extLst>
              <a:ext uri="{FF2B5EF4-FFF2-40B4-BE49-F238E27FC236}">
                <a16:creationId xmlns:a16="http://schemas.microsoft.com/office/drawing/2014/main" id="{F5EE91C0-5284-4E93-BE07-B6F8595D8FF7}"/>
              </a:ext>
            </a:extLst>
          </p:cNvPr>
          <p:cNvSpPr/>
          <p:nvPr/>
        </p:nvSpPr>
        <p:spPr>
          <a:xfrm>
            <a:off x="924181" y="3342343"/>
            <a:ext cx="5920348" cy="1499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-1778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AI Fundamentals for Non-Data Scientists</a:t>
            </a:r>
          </a:p>
          <a:p>
            <a:pPr indent="-17780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AI Applications in Marketing and Finance</a:t>
            </a:r>
          </a:p>
          <a:p>
            <a:pPr indent="-17780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AI Applications in People Management</a:t>
            </a:r>
          </a:p>
          <a:p>
            <a:pPr indent="-17780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AI Strategy and Governance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F9EB073-C234-6121-6933-8ADF4DC33F10}"/>
              </a:ext>
            </a:extLst>
          </p:cNvPr>
          <p:cNvSpPr txBox="1"/>
          <p:nvPr/>
        </p:nvSpPr>
        <p:spPr>
          <a:xfrm>
            <a:off x="7765201" y="3402556"/>
            <a:ext cx="5990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Even with UPenn’s recent updates, analyzing it through multiple AI models uncovered </a:t>
            </a:r>
            <a:r>
              <a:rPr lang="en-US" sz="2400" b="1" dirty="0">
                <a:solidFill>
                  <a:schemeClr val="bg1"/>
                </a:solidFill>
              </a:rPr>
              <a:t>new insights for today’s environment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EC1BDE-7007-305E-AAD8-3E5C538FB1F7}"/>
              </a:ext>
            </a:extLst>
          </p:cNvPr>
          <p:cNvSpPr txBox="1"/>
          <p:nvPr/>
        </p:nvSpPr>
        <p:spPr>
          <a:xfrm>
            <a:off x="904205" y="6019428"/>
            <a:ext cx="59902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4287">
              <a:spcBef>
                <a:spcPts val="600"/>
              </a:spcBef>
              <a:defRPr sz="2800">
                <a:solidFill>
                  <a:schemeClr val="bg1"/>
                </a:solidFill>
                <a:latin typeface="+mj-lt"/>
                <a:cs typeface="Mangal" panose="02040503050203030202" pitchFamily="18" charset="0"/>
              </a:defRPr>
            </a:lvl1pPr>
          </a:lstStyle>
          <a:p>
            <a:pPr marL="0">
              <a:spcBef>
                <a:spcPts val="300"/>
              </a:spcBef>
              <a:spcAft>
                <a:spcPts val="300"/>
              </a:spcAft>
            </a:pPr>
            <a:r>
              <a:rPr lang="en-US" sz="2400" dirty="0"/>
              <a:t>Today’s applications are amazing, but </a:t>
            </a:r>
            <a:r>
              <a:rPr lang="en-US" sz="2400" b="1" dirty="0">
                <a:latin typeface="+mn-lt"/>
              </a:rPr>
              <a:t>without a</a:t>
            </a:r>
            <a:r>
              <a:rPr lang="en-US" sz="2400" dirty="0"/>
              <a:t> </a:t>
            </a:r>
            <a:r>
              <a:rPr lang="en-US" sz="2400" b="1" dirty="0">
                <a:latin typeface="+mn-lt"/>
              </a:rPr>
              <a:t>solid understanding </a:t>
            </a:r>
            <a:r>
              <a:rPr lang="en-US" sz="2400" dirty="0"/>
              <a:t>of what goes on </a:t>
            </a:r>
            <a:r>
              <a:rPr lang="en-US" sz="2400" b="1" dirty="0">
                <a:latin typeface="+mn-lt"/>
              </a:rPr>
              <a:t>under the hood</a:t>
            </a:r>
            <a:r>
              <a:rPr lang="en-US" sz="2400" dirty="0"/>
              <a:t>, it’s easy to see how some </a:t>
            </a:r>
            <a:r>
              <a:rPr lang="en-US" sz="2400" b="1" dirty="0">
                <a:latin typeface="+mn-lt"/>
              </a:rPr>
              <a:t>orgs falter on implementation 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4DF68A-9E1B-16D2-8418-A131F4548F76}"/>
              </a:ext>
            </a:extLst>
          </p:cNvPr>
          <p:cNvSpPr txBox="1"/>
          <p:nvPr/>
        </p:nvSpPr>
        <p:spPr>
          <a:xfrm>
            <a:off x="7765200" y="6061944"/>
            <a:ext cx="59902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4287">
              <a:spcBef>
                <a:spcPts val="600"/>
              </a:spcBef>
              <a:defRPr sz="2400" b="1">
                <a:solidFill>
                  <a:schemeClr val="bg1"/>
                </a:solidFill>
                <a:latin typeface="+mj-lt"/>
                <a:cs typeface="Mangal" panose="02040503050203030202" pitchFamily="18" charset="0"/>
              </a:defRPr>
            </a:lvl1pPr>
          </a:lstStyle>
          <a:p>
            <a:r>
              <a:rPr lang="en-US" dirty="0">
                <a:latin typeface="+mn-lt"/>
              </a:rPr>
              <a:t>AI requires strong leadership + management</a:t>
            </a:r>
            <a:r>
              <a:rPr lang="en-US" dirty="0"/>
              <a:t>.  Tech moves fast, but without </a:t>
            </a:r>
            <a:r>
              <a:rPr lang="en-US" dirty="0">
                <a:latin typeface="+mn-lt"/>
              </a:rPr>
              <a:t>strategic planning, change management, and cross-functional alignment</a:t>
            </a:r>
            <a:r>
              <a:rPr lang="en-US" dirty="0"/>
              <a:t> – risk multiplies quickly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7F649-BC6D-9953-92D9-3780FF4BA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6ED44CF-4502-DF3F-2073-E4CE3F0E1937}"/>
              </a:ext>
            </a:extLst>
          </p:cNvPr>
          <p:cNvSpPr/>
          <p:nvPr/>
        </p:nvSpPr>
        <p:spPr>
          <a:xfrm>
            <a:off x="673556" y="2382855"/>
            <a:ext cx="13321073" cy="1537208"/>
          </a:xfrm>
          <a:prstGeom prst="roundRect">
            <a:avLst>
              <a:gd name="adj" fmla="val 8638"/>
            </a:avLst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960CDC5F-8E5E-B379-7D8C-5FA4E5C09C02}"/>
              </a:ext>
            </a:extLst>
          </p:cNvPr>
          <p:cNvSpPr/>
          <p:nvPr/>
        </p:nvSpPr>
        <p:spPr>
          <a:xfrm>
            <a:off x="703540" y="1264206"/>
            <a:ext cx="67665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2800" i="1" dirty="0">
                <a:solidFill>
                  <a:srgbClr val="F2F5FA"/>
                </a:solidFill>
                <a:latin typeface="Mangal" panose="02040503050203030202" pitchFamily="18" charset="0"/>
                <a:ea typeface="Geist Bold" pitchFamily="34" charset="-122"/>
                <a:cs typeface="Mangal" panose="02040503050203030202" pitchFamily="18" charset="0"/>
              </a:rPr>
              <a:t>   Real world applications help drive home adoption</a:t>
            </a:r>
            <a:endParaRPr lang="en-US" sz="28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3D65B2D3-8697-E8F9-1B58-67C3A3CDE42C}"/>
              </a:ext>
            </a:extLst>
          </p:cNvPr>
          <p:cNvSpPr/>
          <p:nvPr/>
        </p:nvSpPr>
        <p:spPr>
          <a:xfrm>
            <a:off x="703540" y="553283"/>
            <a:ext cx="6766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Coming Soon…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7194D28-16F4-B861-6EC8-D2399BF9E362}"/>
              </a:ext>
            </a:extLst>
          </p:cNvPr>
          <p:cNvSpPr/>
          <p:nvPr/>
        </p:nvSpPr>
        <p:spPr>
          <a:xfrm>
            <a:off x="673558" y="2897599"/>
            <a:ext cx="13283280" cy="1005840"/>
          </a:xfrm>
          <a:prstGeom prst="roundRect">
            <a:avLst>
              <a:gd name="adj" fmla="val 8638"/>
            </a:avLst>
          </a:prstGeom>
          <a:solidFill>
            <a:srgbClr val="0F111C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F31275-864B-1F05-412D-E44005023657}"/>
              </a:ext>
            </a:extLst>
          </p:cNvPr>
          <p:cNvCxnSpPr/>
          <p:nvPr/>
        </p:nvCxnSpPr>
        <p:spPr>
          <a:xfrm>
            <a:off x="1603947" y="2897598"/>
            <a:ext cx="0" cy="1005840"/>
          </a:xfrm>
          <a:prstGeom prst="line">
            <a:avLst/>
          </a:prstGeom>
          <a:solidFill>
            <a:srgbClr val="0F111C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9423EA3-0ADA-1D2C-2B05-F13743E9687F}"/>
              </a:ext>
            </a:extLst>
          </p:cNvPr>
          <p:cNvSpPr txBox="1"/>
          <p:nvPr/>
        </p:nvSpPr>
        <p:spPr>
          <a:xfrm>
            <a:off x="1618938" y="2918923"/>
            <a:ext cx="1140749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"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PROBLEM / OPPORTUNITY</a:t>
            </a:r>
            <a:endParaRPr lang="en-US" sz="1600" b="1" dirty="0">
              <a:solidFill>
                <a:schemeClr val="bg1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 local company spends an exorbitant amount of time searching through circulars to find approved processes. </a:t>
            </a:r>
            <a:r>
              <a:rPr lang="en-US" sz="2000" b="1" dirty="0">
                <a:solidFill>
                  <a:schemeClr val="bg1"/>
                </a:solidFill>
              </a:rPr>
              <a:t>They need highly accurate information quickly</a:t>
            </a:r>
            <a:r>
              <a:rPr lang="en-US" sz="2000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12" name="Graphic 11" descr="Lightbulb and gear outline">
            <a:extLst>
              <a:ext uri="{FF2B5EF4-FFF2-40B4-BE49-F238E27FC236}">
                <a16:creationId xmlns:a16="http://schemas.microsoft.com/office/drawing/2014/main" id="{3B5010F2-F563-9075-CE83-98A43A823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416" y="3117023"/>
            <a:ext cx="579665" cy="57966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66A2F46-87EC-A301-69D7-192B281FEEF2}"/>
              </a:ext>
            </a:extLst>
          </p:cNvPr>
          <p:cNvSpPr/>
          <p:nvPr/>
        </p:nvSpPr>
        <p:spPr>
          <a:xfrm>
            <a:off x="673558" y="4144552"/>
            <a:ext cx="13321063" cy="1005840"/>
          </a:xfrm>
          <a:prstGeom prst="roundRect">
            <a:avLst>
              <a:gd name="adj" fmla="val 8638"/>
            </a:avLst>
          </a:prstGeom>
          <a:solidFill>
            <a:srgbClr val="0F111C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24C07F5-F94B-0F01-9110-FCBB230F775D}"/>
              </a:ext>
            </a:extLst>
          </p:cNvPr>
          <p:cNvCxnSpPr/>
          <p:nvPr/>
        </p:nvCxnSpPr>
        <p:spPr>
          <a:xfrm>
            <a:off x="1603947" y="4129561"/>
            <a:ext cx="0" cy="1005840"/>
          </a:xfrm>
          <a:prstGeom prst="line">
            <a:avLst/>
          </a:prstGeom>
          <a:solidFill>
            <a:srgbClr val="0F111C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680F52B-503F-FCBD-C662-F2CD80ECE5EB}"/>
              </a:ext>
            </a:extLst>
          </p:cNvPr>
          <p:cNvSpPr txBox="1"/>
          <p:nvPr/>
        </p:nvSpPr>
        <p:spPr>
          <a:xfrm>
            <a:off x="1618938" y="4174113"/>
            <a:ext cx="11407493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"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APPROACH / SOLUTION</a:t>
            </a:r>
          </a:p>
          <a:p>
            <a:pPr marL="14287"/>
            <a:r>
              <a:rPr lang="en-US" sz="2000" dirty="0">
                <a:solidFill>
                  <a:schemeClr val="bg1"/>
                </a:solidFill>
              </a:rPr>
              <a:t>Building a RAG system (</a:t>
            </a:r>
            <a:r>
              <a:rPr lang="en-US" sz="2000" i="1" dirty="0" err="1">
                <a:solidFill>
                  <a:schemeClr val="bg1"/>
                </a:solidFill>
              </a:rPr>
              <a:t>LangChain</a:t>
            </a:r>
            <a:r>
              <a:rPr lang="en-US" sz="2000" i="1" dirty="0">
                <a:solidFill>
                  <a:schemeClr val="bg1"/>
                </a:solidFill>
              </a:rPr>
              <a:t> + </a:t>
            </a:r>
            <a:r>
              <a:rPr lang="en-US" sz="2000" i="1" dirty="0" err="1">
                <a:solidFill>
                  <a:schemeClr val="bg1"/>
                </a:solidFill>
              </a:rPr>
              <a:t>ChromaDB</a:t>
            </a:r>
            <a:r>
              <a:rPr lang="en-US" sz="2000" i="1" dirty="0">
                <a:solidFill>
                  <a:schemeClr val="bg1"/>
                </a:solidFill>
              </a:rPr>
              <a:t> + </a:t>
            </a:r>
            <a:r>
              <a:rPr lang="en-US" sz="2000" i="1" dirty="0" err="1">
                <a:solidFill>
                  <a:schemeClr val="bg1"/>
                </a:solidFill>
              </a:rPr>
              <a:t>AutoGen</a:t>
            </a:r>
            <a:r>
              <a:rPr lang="en-US" sz="2000" dirty="0">
                <a:solidFill>
                  <a:schemeClr val="bg1"/>
                </a:solidFill>
              </a:rPr>
              <a:t>) with a </a:t>
            </a:r>
            <a:r>
              <a:rPr lang="en-US" sz="2000" b="1" dirty="0">
                <a:solidFill>
                  <a:schemeClr val="bg1"/>
                </a:solidFill>
              </a:rPr>
              <a:t>new accuracy-improvement framework</a:t>
            </a:r>
            <a:r>
              <a:rPr lang="en-US" sz="2000" dirty="0">
                <a:solidFill>
                  <a:schemeClr val="bg1"/>
                </a:solidFill>
              </a:rPr>
              <a:t> that layers context-ranking and citation-aware retrieval for verifiable, low-cost results</a:t>
            </a:r>
          </a:p>
          <a:p>
            <a:pPr marL="14287">
              <a:spcBef>
                <a:spcPts val="600"/>
              </a:spcBef>
            </a:pPr>
            <a:endParaRPr lang="en-US" sz="1600" b="1" dirty="0">
              <a:solidFill>
                <a:schemeClr val="bg1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08406F7-6BB8-B1C2-9CBA-D97A42648AA8}"/>
              </a:ext>
            </a:extLst>
          </p:cNvPr>
          <p:cNvSpPr/>
          <p:nvPr/>
        </p:nvSpPr>
        <p:spPr>
          <a:xfrm>
            <a:off x="673558" y="5391505"/>
            <a:ext cx="13321060" cy="1005840"/>
          </a:xfrm>
          <a:prstGeom prst="roundRect">
            <a:avLst>
              <a:gd name="adj" fmla="val 8638"/>
            </a:avLst>
          </a:prstGeom>
          <a:solidFill>
            <a:srgbClr val="0F111C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9C262D8-DDFE-FB2D-006F-8EB7D9C10DC1}"/>
              </a:ext>
            </a:extLst>
          </p:cNvPr>
          <p:cNvCxnSpPr/>
          <p:nvPr/>
        </p:nvCxnSpPr>
        <p:spPr>
          <a:xfrm>
            <a:off x="1603947" y="5376514"/>
            <a:ext cx="0" cy="1005840"/>
          </a:xfrm>
          <a:prstGeom prst="line">
            <a:avLst/>
          </a:prstGeom>
          <a:solidFill>
            <a:srgbClr val="0F111C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8777708-848E-68FC-4050-FDFF9869C9DC}"/>
              </a:ext>
            </a:extLst>
          </p:cNvPr>
          <p:cNvSpPr txBox="1"/>
          <p:nvPr/>
        </p:nvSpPr>
        <p:spPr>
          <a:xfrm>
            <a:off x="1618937" y="5419452"/>
            <a:ext cx="1140749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"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DEPLOYMENT / APPLICATION</a:t>
            </a:r>
            <a:endParaRPr lang="en-US" sz="1600" b="1" dirty="0">
              <a:solidFill>
                <a:schemeClr val="bg1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Home-server backend with lightweight iPhone PWA frontend for flexible mobile access and testing. Next phase introduces a </a:t>
            </a:r>
            <a:r>
              <a:rPr lang="en-US" sz="2000" b="1" dirty="0">
                <a:solidFill>
                  <a:schemeClr val="bg1"/>
                </a:solidFill>
              </a:rPr>
              <a:t>multi-agent accuracy verification layer</a:t>
            </a:r>
            <a:r>
              <a:rPr lang="en-US" sz="2000" dirty="0">
                <a:solidFill>
                  <a:schemeClr val="bg1"/>
                </a:solidFill>
              </a:rPr>
              <a:t> to cross-validate results before output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58FBC8C-A1A0-1AF6-C552-A5A81E646C6F}"/>
              </a:ext>
            </a:extLst>
          </p:cNvPr>
          <p:cNvSpPr/>
          <p:nvPr/>
        </p:nvSpPr>
        <p:spPr>
          <a:xfrm>
            <a:off x="673558" y="6638458"/>
            <a:ext cx="13321056" cy="1005840"/>
          </a:xfrm>
          <a:prstGeom prst="roundRect">
            <a:avLst>
              <a:gd name="adj" fmla="val 8638"/>
            </a:avLst>
          </a:prstGeom>
          <a:solidFill>
            <a:srgbClr val="0F111C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EDB9DC8-2D62-AAAC-325C-6EB3A67ED3A8}"/>
              </a:ext>
            </a:extLst>
          </p:cNvPr>
          <p:cNvCxnSpPr/>
          <p:nvPr/>
        </p:nvCxnSpPr>
        <p:spPr>
          <a:xfrm>
            <a:off x="1603947" y="6623467"/>
            <a:ext cx="0" cy="1005840"/>
          </a:xfrm>
          <a:prstGeom prst="line">
            <a:avLst/>
          </a:prstGeom>
          <a:solidFill>
            <a:srgbClr val="0F111C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1567E27-D378-5E7A-BEA7-2E539B56E39B}"/>
              </a:ext>
            </a:extLst>
          </p:cNvPr>
          <p:cNvSpPr txBox="1"/>
          <p:nvPr/>
        </p:nvSpPr>
        <p:spPr>
          <a:xfrm>
            <a:off x="1618937" y="6674705"/>
            <a:ext cx="123379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"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EXPECTED VALUE / IMPACT</a:t>
            </a:r>
            <a:endParaRPr lang="en-US" sz="1600" b="1" dirty="0">
              <a:solidFill>
                <a:schemeClr val="bg1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Targeting 94–98% verified accuracy (</a:t>
            </a:r>
            <a:r>
              <a:rPr lang="en-US" sz="2000" i="1" dirty="0">
                <a:solidFill>
                  <a:schemeClr val="bg1"/>
                </a:solidFill>
              </a:rPr>
              <a:t>up from RAG-only 92-97% accuracy</a:t>
            </a:r>
            <a:r>
              <a:rPr lang="en-US" sz="2000" dirty="0">
                <a:solidFill>
                  <a:schemeClr val="bg1"/>
                </a:solidFill>
              </a:rPr>
              <a:t>) and &lt;$20/month cost structure. The goal is a </a:t>
            </a:r>
            <a:r>
              <a:rPr lang="en-US" sz="2000" b="1" dirty="0">
                <a:solidFill>
                  <a:schemeClr val="bg1"/>
                </a:solidFill>
              </a:rPr>
              <a:t>replicable accuracy framework</a:t>
            </a:r>
            <a:r>
              <a:rPr lang="en-US" sz="2000" dirty="0">
                <a:solidFill>
                  <a:schemeClr val="bg1"/>
                </a:solidFill>
              </a:rPr>
              <a:t> adaptable for small enterprises and consulting use cases</a:t>
            </a:r>
          </a:p>
        </p:txBody>
      </p:sp>
      <p:pic>
        <p:nvPicPr>
          <p:cNvPr id="14" name="Graphic 13" descr="Head with gears outline">
            <a:extLst>
              <a:ext uri="{FF2B5EF4-FFF2-40B4-BE49-F238E27FC236}">
                <a16:creationId xmlns:a16="http://schemas.microsoft.com/office/drawing/2014/main" id="{0BCE68AB-ED1B-AEAA-2415-154BFCD1C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1964" y="4357639"/>
            <a:ext cx="579665" cy="579665"/>
          </a:xfrm>
          <a:prstGeom prst="rect">
            <a:avLst/>
          </a:prstGeom>
        </p:spPr>
      </p:pic>
      <p:pic>
        <p:nvPicPr>
          <p:cNvPr id="16" name="Graphic 15" descr="Rocket outline">
            <a:extLst>
              <a:ext uri="{FF2B5EF4-FFF2-40B4-BE49-F238E27FC236}">
                <a16:creationId xmlns:a16="http://schemas.microsoft.com/office/drawing/2014/main" id="{53248801-4C5A-E0B0-D483-89BD139626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369" y="5611565"/>
            <a:ext cx="579665" cy="579665"/>
          </a:xfrm>
          <a:prstGeom prst="rect">
            <a:avLst/>
          </a:prstGeom>
        </p:spPr>
      </p:pic>
      <p:pic>
        <p:nvPicPr>
          <p:cNvPr id="18" name="Graphic 17" descr="Bullseye outline">
            <a:extLst>
              <a:ext uri="{FF2B5EF4-FFF2-40B4-BE49-F238E27FC236}">
                <a16:creationId xmlns:a16="http://schemas.microsoft.com/office/drawing/2014/main" id="{8A201F83-F7F1-3A21-BACF-3A096E6C37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8920" y="6860587"/>
            <a:ext cx="579665" cy="57966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8B6F03F7-1F9C-E0BC-FDCC-36AE40C9C9BE}"/>
              </a:ext>
            </a:extLst>
          </p:cNvPr>
          <p:cNvSpPr txBox="1"/>
          <p:nvPr/>
        </p:nvSpPr>
        <p:spPr>
          <a:xfrm>
            <a:off x="913897" y="2442267"/>
            <a:ext cx="59960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7" algn="ctr">
              <a:spcBef>
                <a:spcPts val="600"/>
              </a:spcBef>
            </a:pPr>
            <a:r>
              <a:rPr lang="en-US" sz="2400" b="1" dirty="0">
                <a:latin typeface="Mangal" panose="02040503050203030202" pitchFamily="18" charset="0"/>
                <a:cs typeface="Mangal" panose="02040503050203030202" pitchFamily="18" charset="0"/>
              </a:rPr>
              <a:t>Retrieval-Augmented Generation</a:t>
            </a:r>
            <a:r>
              <a:rPr lang="en-US" sz="2400" b="1" i="1" baseline="30000" dirty="0">
                <a:latin typeface="Mangal" panose="02040503050203030202" pitchFamily="18" charset="0"/>
                <a:cs typeface="Mangal" panose="02040503050203030202" pitchFamily="18" charset="0"/>
              </a:rPr>
              <a:t>*</a:t>
            </a:r>
            <a:endParaRPr lang="en-US" sz="2000" i="1" baseline="300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FDFFBF-509C-E4D1-7651-E2C8F7D01F24}"/>
              </a:ext>
            </a:extLst>
          </p:cNvPr>
          <p:cNvSpPr txBox="1"/>
          <p:nvPr/>
        </p:nvSpPr>
        <p:spPr>
          <a:xfrm>
            <a:off x="703539" y="7778450"/>
            <a:ext cx="13002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">
              <a:spcBef>
                <a:spcPts val="600"/>
              </a:spcBef>
            </a:pPr>
            <a:r>
              <a:rPr lang="en-US" sz="1400" b="1" i="1" dirty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*  Future-proofing AI project on deck, though preferably once I secure a position</a:t>
            </a:r>
            <a:endParaRPr lang="en-US" sz="1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2282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300282" y="4118987"/>
            <a:ext cx="5749343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EBEDF0"/>
                </a:solidFill>
                <a:ea typeface="Geist" pitchFamily="34" charset="-122"/>
                <a:cs typeface="Mangal" panose="02040503050203030202" pitchFamily="18" charset="0"/>
              </a:rPr>
              <a:t>Bias must be managed from the start.  </a:t>
            </a:r>
            <a:r>
              <a:rPr lang="en-US" sz="2400" dirty="0">
                <a:solidFill>
                  <a:srgbClr val="EBEDF0"/>
                </a:solidFill>
                <a:latin typeface="+mj-lt"/>
                <a:ea typeface="Geist" pitchFamily="34" charset="-122"/>
                <a:cs typeface="Mangal" panose="02040503050203030202" pitchFamily="18" charset="0"/>
              </a:rPr>
              <a:t>Training data often reflects prior-bias, so proactive, ongoing efforts are critical</a:t>
            </a:r>
            <a:endParaRPr lang="en-US" sz="2400" dirty="0">
              <a:latin typeface="+mj-lt"/>
              <a:cs typeface="Mangal" panose="02040503050203030202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230613" y="2460672"/>
            <a:ext cx="574945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2400" b="1" dirty="0">
                <a:solidFill>
                  <a:srgbClr val="EBEDF0"/>
                </a:solidFill>
                <a:ea typeface="Geist" pitchFamily="34" charset="-122"/>
                <a:cs typeface="Mangal" panose="02040503050203030202" pitchFamily="18" charset="0"/>
              </a:rPr>
              <a:t>Solve problems, not trends.  </a:t>
            </a:r>
            <a:r>
              <a:rPr lang="en-US" sz="2400" dirty="0">
                <a:solidFill>
                  <a:srgbClr val="EBEDF0"/>
                </a:solidFill>
                <a:latin typeface="+mj-lt"/>
                <a:ea typeface="Geist" pitchFamily="34" charset="-122"/>
                <a:cs typeface="Mangal" panose="02040503050203030202" pitchFamily="18" charset="0"/>
              </a:rPr>
              <a:t>Starting with “shiny” AI uses without proper planning and piloting risks losing trust.  Lasting value comes from solving actual pain points with strong ROI</a:t>
            </a:r>
          </a:p>
        </p:txBody>
      </p:sp>
      <p:sp>
        <p:nvSpPr>
          <p:cNvPr id="8" name="Text 3"/>
          <p:cNvSpPr/>
          <p:nvPr/>
        </p:nvSpPr>
        <p:spPr>
          <a:xfrm>
            <a:off x="8230613" y="4129338"/>
            <a:ext cx="5749343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2400" b="1" dirty="0">
                <a:solidFill>
                  <a:srgbClr val="EBEDF0"/>
                </a:solidFill>
                <a:ea typeface="Geist" pitchFamily="34" charset="-122"/>
                <a:cs typeface="Mangal" panose="02040503050203030202" pitchFamily="18" charset="0"/>
              </a:rPr>
              <a:t>AI is one tool out of many.  </a:t>
            </a:r>
            <a:r>
              <a:rPr lang="en-US" sz="2400" dirty="0">
                <a:solidFill>
                  <a:srgbClr val="EBEDF0"/>
                </a:solidFill>
                <a:latin typeface="+mj-lt"/>
                <a:ea typeface="Geist" pitchFamily="34" charset="-122"/>
                <a:cs typeface="Mangal" panose="02040503050203030202" pitchFamily="18" charset="0"/>
              </a:rPr>
              <a:t>Powerful, but not always the best fit.  Blending AI with other techs can also improve ROI when appropriate</a:t>
            </a:r>
          </a:p>
        </p:txBody>
      </p:sp>
      <p:sp>
        <p:nvSpPr>
          <p:cNvPr id="10" name="Text 4"/>
          <p:cNvSpPr/>
          <p:nvPr/>
        </p:nvSpPr>
        <p:spPr>
          <a:xfrm>
            <a:off x="1300228" y="5446458"/>
            <a:ext cx="5749450" cy="1796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Protecting customer data should be a primary concern!  </a:t>
            </a:r>
            <a:r>
              <a:rPr lang="en-US" sz="2400" dirty="0">
                <a:solidFill>
                  <a:srgbClr val="EBEDF0"/>
                </a:solidFill>
                <a:latin typeface="+mj-lt"/>
                <a:ea typeface="Geist" pitchFamily="34" charset="-122"/>
                <a:cs typeface="Geist" pitchFamily="34" charset="-120"/>
              </a:rPr>
              <a:t>Privacy/data security doesn’t just build trust – it helps organizations prepare for stricter laws tomorrow</a:t>
            </a:r>
            <a:endParaRPr lang="en-US" sz="2400" dirty="0">
              <a:latin typeface="+mj-lt"/>
            </a:endParaRPr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AC0866FC-5CC7-DD5F-4AC2-CDA9FCE60DED}"/>
              </a:ext>
            </a:extLst>
          </p:cNvPr>
          <p:cNvSpPr/>
          <p:nvPr/>
        </p:nvSpPr>
        <p:spPr>
          <a:xfrm>
            <a:off x="703539" y="553283"/>
            <a:ext cx="104041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Using the Tools Responsibly…</a:t>
            </a: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8F695CBB-0F89-2F29-D684-041A51EEA578}"/>
              </a:ext>
            </a:extLst>
          </p:cNvPr>
          <p:cNvSpPr/>
          <p:nvPr/>
        </p:nvSpPr>
        <p:spPr>
          <a:xfrm>
            <a:off x="703540" y="1264206"/>
            <a:ext cx="67665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2800" i="1" dirty="0">
                <a:solidFill>
                  <a:srgbClr val="F2F5FA"/>
                </a:solidFill>
                <a:latin typeface="Mangal" panose="02040503050203030202" pitchFamily="18" charset="0"/>
                <a:ea typeface="Geist Bold" pitchFamily="34" charset="-122"/>
                <a:cs typeface="Mangal" panose="02040503050203030202" pitchFamily="18" charset="0"/>
              </a:rPr>
              <a:t>   My approach to AI</a:t>
            </a:r>
            <a:endParaRPr lang="en-US" sz="28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sp>
        <p:nvSpPr>
          <p:cNvPr id="2" name="Text 3">
            <a:extLst>
              <a:ext uri="{FF2B5EF4-FFF2-40B4-BE49-F238E27FC236}">
                <a16:creationId xmlns:a16="http://schemas.microsoft.com/office/drawing/2014/main" id="{CB5E7D21-7FDD-AD17-5828-0ECD91E053BE}"/>
              </a:ext>
            </a:extLst>
          </p:cNvPr>
          <p:cNvSpPr/>
          <p:nvPr/>
        </p:nvSpPr>
        <p:spPr>
          <a:xfrm>
            <a:off x="8228266" y="5514021"/>
            <a:ext cx="5749343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2400" b="1" dirty="0">
                <a:solidFill>
                  <a:srgbClr val="EBEDF0"/>
                </a:solidFill>
                <a:ea typeface="Geist" pitchFamily="34" charset="-122"/>
                <a:cs typeface="Mangal" panose="02040503050203030202" pitchFamily="18" charset="0"/>
              </a:rPr>
              <a:t>Human-in-the-Loop.  </a:t>
            </a:r>
            <a:r>
              <a:rPr lang="en-US" sz="2400" dirty="0">
                <a:solidFill>
                  <a:srgbClr val="EBEDF0"/>
                </a:solidFill>
                <a:latin typeface="+mj-lt"/>
                <a:ea typeface="Geist" pitchFamily="34" charset="-122"/>
                <a:cs typeface="Mangal" panose="02040503050203030202" pitchFamily="18" charset="0"/>
              </a:rPr>
              <a:t>AI is an incredible supplement.  A true game changer.  But under the hood AI is still fallible – never 100% accurate, and lacking judgement and emotion.  Relying solely on AI output is an incredible risk!</a:t>
            </a: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9AEAB9E4-AD6E-F7F9-6FE3-44D2136E1BDB}"/>
              </a:ext>
            </a:extLst>
          </p:cNvPr>
          <p:cNvSpPr/>
          <p:nvPr/>
        </p:nvSpPr>
        <p:spPr>
          <a:xfrm>
            <a:off x="1297881" y="7104098"/>
            <a:ext cx="5749450" cy="1796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Interpretability.  </a:t>
            </a:r>
            <a:r>
              <a:rPr lang="en-US" sz="2400" dirty="0">
                <a:solidFill>
                  <a:srgbClr val="EBEDF0"/>
                </a:solidFill>
                <a:latin typeface="+mj-lt"/>
                <a:ea typeface="Geist" pitchFamily="34" charset="-122"/>
                <a:cs typeface="Geist" pitchFamily="34" charset="-120"/>
              </a:rPr>
              <a:t>Certain AI decisions need to be able to be explained</a:t>
            </a:r>
            <a:endParaRPr lang="en-US" sz="2400" dirty="0">
              <a:latin typeface="+mj-lt"/>
            </a:endParaRPr>
          </a:p>
        </p:txBody>
      </p:sp>
      <p:pic>
        <p:nvPicPr>
          <p:cNvPr id="15" name="Graphic 14" descr="Tools outline">
            <a:extLst>
              <a:ext uri="{FF2B5EF4-FFF2-40B4-BE49-F238E27FC236}">
                <a16:creationId xmlns:a16="http://schemas.microsoft.com/office/drawing/2014/main" id="{468EFF2F-BD92-AFED-3FD4-64D047CC6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5880" y="4129338"/>
            <a:ext cx="685800" cy="685800"/>
          </a:xfrm>
          <a:prstGeom prst="rect">
            <a:avLst/>
          </a:prstGeom>
        </p:spPr>
      </p:pic>
      <p:pic>
        <p:nvPicPr>
          <p:cNvPr id="17" name="Graphic 16" descr="Head with gears outline">
            <a:extLst>
              <a:ext uri="{FF2B5EF4-FFF2-40B4-BE49-F238E27FC236}">
                <a16:creationId xmlns:a16="http://schemas.microsoft.com/office/drawing/2014/main" id="{C62DE0BB-1758-9876-8832-FDED9F837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5880" y="5514021"/>
            <a:ext cx="685800" cy="685800"/>
          </a:xfrm>
          <a:prstGeom prst="rect">
            <a:avLst/>
          </a:prstGeom>
        </p:spPr>
      </p:pic>
      <p:pic>
        <p:nvPicPr>
          <p:cNvPr id="19" name="Graphic 18" descr="Bar graph with upward trend outline">
            <a:extLst>
              <a:ext uri="{FF2B5EF4-FFF2-40B4-BE49-F238E27FC236}">
                <a16:creationId xmlns:a16="http://schemas.microsoft.com/office/drawing/2014/main" id="{6B5B8C12-7D10-6292-E9F7-A73404B68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5880" y="2399086"/>
            <a:ext cx="685800" cy="685800"/>
          </a:xfrm>
          <a:prstGeom prst="rect">
            <a:avLst/>
          </a:prstGeom>
        </p:spPr>
      </p:pic>
      <p:pic>
        <p:nvPicPr>
          <p:cNvPr id="21" name="Graphic 20" descr="Shield Tick outline">
            <a:extLst>
              <a:ext uri="{FF2B5EF4-FFF2-40B4-BE49-F238E27FC236}">
                <a16:creationId xmlns:a16="http://schemas.microsoft.com/office/drawing/2014/main" id="{3021FD83-1795-2856-96F5-F088A61F67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810" y="5446458"/>
            <a:ext cx="685800" cy="685800"/>
          </a:xfrm>
          <a:prstGeom prst="rect">
            <a:avLst/>
          </a:prstGeom>
        </p:spPr>
      </p:pic>
      <p:pic>
        <p:nvPicPr>
          <p:cNvPr id="23" name="Graphic 22" descr="Teacher outline">
            <a:extLst>
              <a:ext uri="{FF2B5EF4-FFF2-40B4-BE49-F238E27FC236}">
                <a16:creationId xmlns:a16="http://schemas.microsoft.com/office/drawing/2014/main" id="{CC4AF535-C0B8-5B23-412C-5EB1EC0A2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5495" y="6982810"/>
            <a:ext cx="685800" cy="685800"/>
          </a:xfrm>
          <a:prstGeom prst="rect">
            <a:avLst/>
          </a:prstGeom>
        </p:spPr>
      </p:pic>
      <p:pic>
        <p:nvPicPr>
          <p:cNvPr id="25" name="Graphic 24" descr="Gymnast: Rings outline">
            <a:extLst>
              <a:ext uri="{FF2B5EF4-FFF2-40B4-BE49-F238E27FC236}">
                <a16:creationId xmlns:a16="http://schemas.microsoft.com/office/drawing/2014/main" id="{B41B7563-C258-F2EC-0CC5-EA4489AA83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5810" y="4118987"/>
            <a:ext cx="685800" cy="685800"/>
          </a:xfrm>
          <a:prstGeom prst="rect">
            <a:avLst/>
          </a:prstGeom>
        </p:spPr>
      </p:pic>
      <p:sp>
        <p:nvSpPr>
          <p:cNvPr id="3" name="Text 4">
            <a:extLst>
              <a:ext uri="{FF2B5EF4-FFF2-40B4-BE49-F238E27FC236}">
                <a16:creationId xmlns:a16="http://schemas.microsoft.com/office/drawing/2014/main" id="{F5B0F489-22EF-7A7E-5033-FF2B95450443}"/>
              </a:ext>
            </a:extLst>
          </p:cNvPr>
          <p:cNvSpPr/>
          <p:nvPr/>
        </p:nvSpPr>
        <p:spPr>
          <a:xfrm>
            <a:off x="1300152" y="2500368"/>
            <a:ext cx="6015047" cy="1796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Super-charging productivity.  </a:t>
            </a:r>
            <a:r>
              <a:rPr lang="en-US" sz="2400" b="1" dirty="0">
                <a:solidFill>
                  <a:srgbClr val="EBEDF0"/>
                </a:solidFill>
                <a:latin typeface="+mj-lt"/>
                <a:ea typeface="Geist" pitchFamily="34" charset="-122"/>
                <a:cs typeface="Geist" pitchFamily="34" charset="-120"/>
              </a:rPr>
              <a:t>Guided individual AI projects are a great way to build buy-in, understanding, trust and, even more, increase their productivity and quality (</a:t>
            </a:r>
            <a:r>
              <a:rPr lang="en-US" sz="2400" b="1" i="1" dirty="0">
                <a:solidFill>
                  <a:srgbClr val="EBEDF0"/>
                </a:solidFill>
                <a:latin typeface="+mj-lt"/>
                <a:ea typeface="Geist" pitchFamily="34" charset="-122"/>
                <a:cs typeface="Geist" pitchFamily="34" charset="-120"/>
              </a:rPr>
              <a:t>if done right</a:t>
            </a:r>
            <a:r>
              <a:rPr lang="en-US" sz="2400" b="1" dirty="0">
                <a:solidFill>
                  <a:srgbClr val="EBEDF0"/>
                </a:solidFill>
                <a:latin typeface="+mj-lt"/>
                <a:ea typeface="Geist" pitchFamily="34" charset="-122"/>
                <a:cs typeface="Geist" pitchFamily="34" charset="-120"/>
              </a:rPr>
              <a:t>!)</a:t>
            </a:r>
            <a:endParaRPr lang="en-US" sz="2400" dirty="0">
              <a:latin typeface="+mj-lt"/>
            </a:endParaRPr>
          </a:p>
        </p:txBody>
      </p:sp>
      <p:pic>
        <p:nvPicPr>
          <p:cNvPr id="16" name="Graphic 15" descr="Muscular arm outline">
            <a:extLst>
              <a:ext uri="{FF2B5EF4-FFF2-40B4-BE49-F238E27FC236}">
                <a16:creationId xmlns:a16="http://schemas.microsoft.com/office/drawing/2014/main" id="{6E59AFB4-90AC-58BF-F407-D55E20779D6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0993" y="2460672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</TotalTime>
  <Words>789</Words>
  <Application>Microsoft Macintosh PowerPoint</Application>
  <PresentationFormat>Custom</PresentationFormat>
  <Paragraphs>90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Geist</vt:lpstr>
      <vt:lpstr>Geist Bold</vt:lpstr>
      <vt:lpstr>Arial</vt:lpstr>
      <vt:lpstr>Arial Rounded MT Bold</vt:lpstr>
      <vt:lpstr>Mangal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kyle deguire</cp:lastModifiedBy>
  <cp:revision>19</cp:revision>
  <dcterms:created xsi:type="dcterms:W3CDTF">2025-09-30T16:20:54Z</dcterms:created>
  <dcterms:modified xsi:type="dcterms:W3CDTF">2025-11-14T04:30:30Z</dcterms:modified>
</cp:coreProperties>
</file>